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89" r:id="rId2"/>
    <p:sldId id="256" r:id="rId3"/>
    <p:sldId id="257" r:id="rId4"/>
    <p:sldId id="258" r:id="rId5"/>
    <p:sldId id="259" r:id="rId6"/>
    <p:sldId id="260" r:id="rId7"/>
    <p:sldId id="261" r:id="rId8"/>
    <p:sldId id="262" r:id="rId9"/>
    <p:sldId id="290" r:id="rId10"/>
    <p:sldId id="291" r:id="rId11"/>
    <p:sldId id="292" r:id="rId12"/>
    <p:sldId id="293" r:id="rId13"/>
    <p:sldId id="294" r:id="rId14"/>
    <p:sldId id="295" r:id="rId15"/>
    <p:sldId id="296" r:id="rId16"/>
    <p:sldId id="287" r:id="rId1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lvl9pPr>
  </p:defaultTextStyle>
  <p:extLst>
    <p:ext uri="{521415D9-36F7-43E2-AB2F-B90AF26B5E84}">
      <p14:sectionLst xmlns:p14="http://schemas.microsoft.com/office/powerpoint/2010/main">
        <p14:section name="Untitled Section" id="{001DB9C8-02BE-488F-995F-6128C3E93792}">
          <p14:sldIdLst>
            <p14:sldId id="289"/>
            <p14:sldId id="256"/>
            <p14:sldId id="257"/>
            <p14:sldId id="258"/>
            <p14:sldId id="259"/>
            <p14:sldId id="260"/>
            <p14:sldId id="261"/>
            <p14:sldId id="262"/>
            <p14:sldId id="290"/>
            <p14:sldId id="291"/>
            <p14:sldId id="292"/>
            <p14:sldId id="293"/>
            <p14:sldId id="294"/>
            <p14:sldId id="295"/>
            <p14:sldId id="296"/>
            <p14:sldId id="28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13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3" name="Shape 203"/>
          <p:cNvSpPr>
            <a:spLocks noGrp="1" noRot="1" noChangeAspect="1"/>
          </p:cNvSpPr>
          <p:nvPr>
            <p:ph type="sldImg"/>
          </p:nvPr>
        </p:nvSpPr>
        <p:spPr>
          <a:xfrm>
            <a:off x="1143000" y="685800"/>
            <a:ext cx="4572000" cy="3429000"/>
          </a:xfrm>
          <a:prstGeom prst="rect">
            <a:avLst/>
          </a:prstGeom>
        </p:spPr>
        <p:txBody>
          <a:bodyPr/>
          <a:lstStyle/>
          <a:p>
            <a:endParaRPr/>
          </a:p>
        </p:txBody>
      </p:sp>
      <p:sp>
        <p:nvSpPr>
          <p:cNvPr id="204" name="Shape 20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11" name="Picture Placeholder 2"/>
          <p:cNvSpPr>
            <a:spLocks noGrp="1"/>
          </p:cNvSpPr>
          <p:nvPr>
            <p:ph type="pic" idx="21"/>
          </p:nvPr>
        </p:nvSpPr>
        <p:spPr>
          <a:xfrm>
            <a:off x="0" y="0"/>
            <a:ext cx="12192000" cy="6858000"/>
          </a:xfrm>
          <a:prstGeom prst="rect">
            <a:avLst/>
          </a:prstGeom>
        </p:spPr>
        <p:txBody>
          <a:bodyPr lIns="91439" rIns="91439"/>
          <a:lstStyle/>
          <a:p>
            <a:endParaRPr/>
          </a:p>
        </p:txBody>
      </p:sp>
      <p:sp>
        <p:nvSpPr>
          <p:cNvPr id="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1_Custom Layout">
    <p:spTree>
      <p:nvGrpSpPr>
        <p:cNvPr id="1" name=""/>
        <p:cNvGrpSpPr/>
        <p:nvPr/>
      </p:nvGrpSpPr>
      <p:grpSpPr>
        <a:xfrm>
          <a:off x="0" y="0"/>
          <a:ext cx="0" cy="0"/>
          <a:chOff x="0" y="0"/>
          <a:chExt cx="0" cy="0"/>
        </a:xfrm>
      </p:grpSpPr>
      <p:sp>
        <p:nvSpPr>
          <p:cNvPr id="19" name="Picture Placeholder 2"/>
          <p:cNvSpPr>
            <a:spLocks noGrp="1"/>
          </p:cNvSpPr>
          <p:nvPr>
            <p:ph type="pic" sz="half" idx="21"/>
          </p:nvPr>
        </p:nvSpPr>
        <p:spPr>
          <a:xfrm>
            <a:off x="7369175" y="1109662"/>
            <a:ext cx="3613150" cy="5124451"/>
          </a:xfrm>
          <a:prstGeom prst="rect">
            <a:avLst/>
          </a:prstGeom>
        </p:spPr>
        <p:txBody>
          <a:bodyPr lIns="91439" rIns="91439"/>
          <a:lstStyle/>
          <a:p>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2_Custom Layout">
    <p:spTree>
      <p:nvGrpSpPr>
        <p:cNvPr id="1" name=""/>
        <p:cNvGrpSpPr/>
        <p:nvPr/>
      </p:nvGrpSpPr>
      <p:grpSpPr>
        <a:xfrm>
          <a:off x="0" y="0"/>
          <a:ext cx="0" cy="0"/>
          <a:chOff x="0" y="0"/>
          <a:chExt cx="0" cy="0"/>
        </a:xfrm>
      </p:grpSpPr>
      <p:sp>
        <p:nvSpPr>
          <p:cNvPr id="27" name="Picture Placeholder 2"/>
          <p:cNvSpPr>
            <a:spLocks noGrp="1"/>
          </p:cNvSpPr>
          <p:nvPr>
            <p:ph type="pic" sz="half" idx="21"/>
          </p:nvPr>
        </p:nvSpPr>
        <p:spPr>
          <a:xfrm>
            <a:off x="0" y="0"/>
            <a:ext cx="4945063" cy="6256338"/>
          </a:xfrm>
          <a:prstGeom prst="rect">
            <a:avLst/>
          </a:prstGeom>
        </p:spPr>
        <p:txBody>
          <a:bodyPr lIns="91439" rIns="91439"/>
          <a:lstStyle/>
          <a:p>
            <a:endParaRPr/>
          </a:p>
        </p:txBody>
      </p:sp>
      <p:sp>
        <p:nvSpPr>
          <p:cNvPr id="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3_Custom Layout">
    <p:spTree>
      <p:nvGrpSpPr>
        <p:cNvPr id="1" name=""/>
        <p:cNvGrpSpPr/>
        <p:nvPr/>
      </p:nvGrpSpPr>
      <p:grpSpPr>
        <a:xfrm>
          <a:off x="0" y="0"/>
          <a:ext cx="0" cy="0"/>
          <a:chOff x="0" y="0"/>
          <a:chExt cx="0" cy="0"/>
        </a:xfrm>
      </p:grpSpPr>
      <p:sp>
        <p:nvSpPr>
          <p:cNvPr id="35" name="Picture Placeholder 2"/>
          <p:cNvSpPr>
            <a:spLocks noGrp="1"/>
          </p:cNvSpPr>
          <p:nvPr>
            <p:ph type="pic" idx="21"/>
          </p:nvPr>
        </p:nvSpPr>
        <p:spPr>
          <a:xfrm>
            <a:off x="-1" y="-1"/>
            <a:ext cx="6480176" cy="6256340"/>
          </a:xfrm>
          <a:prstGeom prst="rect">
            <a:avLst/>
          </a:prstGeom>
        </p:spPr>
        <p:txBody>
          <a:bodyPr lIns="91439" rIns="91439"/>
          <a:lstStyle/>
          <a:p>
            <a:endParaRPr/>
          </a:p>
        </p:txBody>
      </p:sp>
      <p:sp>
        <p:nvSpPr>
          <p:cNvPr id="3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4_Custom Layout">
    <p:spTree>
      <p:nvGrpSpPr>
        <p:cNvPr id="1" name=""/>
        <p:cNvGrpSpPr/>
        <p:nvPr/>
      </p:nvGrpSpPr>
      <p:grpSpPr>
        <a:xfrm>
          <a:off x="0" y="0"/>
          <a:ext cx="0" cy="0"/>
          <a:chOff x="0" y="0"/>
          <a:chExt cx="0" cy="0"/>
        </a:xfrm>
      </p:grpSpPr>
      <p:sp>
        <p:nvSpPr>
          <p:cNvPr id="43" name="Picture Placeholder 2"/>
          <p:cNvSpPr>
            <a:spLocks noGrp="1"/>
          </p:cNvSpPr>
          <p:nvPr>
            <p:ph type="pic" sz="quarter" idx="21"/>
          </p:nvPr>
        </p:nvSpPr>
        <p:spPr>
          <a:xfrm>
            <a:off x="5713412" y="0"/>
            <a:ext cx="3768726" cy="4021138"/>
          </a:xfrm>
          <a:prstGeom prst="rect">
            <a:avLst/>
          </a:prstGeom>
        </p:spPr>
        <p:txBody>
          <a:bodyPr lIns="91439" rIns="91439"/>
          <a:lstStyle/>
          <a:p>
            <a:endParaRPr/>
          </a:p>
        </p:txBody>
      </p:sp>
      <p:sp>
        <p:nvSpPr>
          <p:cNvPr id="44" name="Picture Placeholder 2"/>
          <p:cNvSpPr>
            <a:spLocks noGrp="1"/>
          </p:cNvSpPr>
          <p:nvPr>
            <p:ph type="pic" sz="quarter" idx="22"/>
          </p:nvPr>
        </p:nvSpPr>
        <p:spPr>
          <a:xfrm>
            <a:off x="8123238" y="2379661"/>
            <a:ext cx="4068763" cy="3876676"/>
          </a:xfrm>
          <a:prstGeom prst="rect">
            <a:avLst/>
          </a:prstGeom>
        </p:spPr>
        <p:txBody>
          <a:bodyPr lIns="91439" rIns="91439"/>
          <a:lstStyle/>
          <a:p>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5_Custom Layout">
    <p:spTree>
      <p:nvGrpSpPr>
        <p:cNvPr id="1" name=""/>
        <p:cNvGrpSpPr/>
        <p:nvPr/>
      </p:nvGrpSpPr>
      <p:grpSpPr>
        <a:xfrm>
          <a:off x="0" y="0"/>
          <a:ext cx="0" cy="0"/>
          <a:chOff x="0" y="0"/>
          <a:chExt cx="0" cy="0"/>
        </a:xfrm>
      </p:grpSpPr>
      <p:sp>
        <p:nvSpPr>
          <p:cNvPr id="52" name="Picture Placeholder 2"/>
          <p:cNvSpPr>
            <a:spLocks noGrp="1"/>
          </p:cNvSpPr>
          <p:nvPr>
            <p:ph type="pic" idx="21"/>
          </p:nvPr>
        </p:nvSpPr>
        <p:spPr>
          <a:xfrm>
            <a:off x="0" y="0"/>
            <a:ext cx="12191998" cy="3986075"/>
          </a:xfrm>
          <a:prstGeom prst="rect">
            <a:avLst/>
          </a:prstGeom>
        </p:spPr>
        <p:txBody>
          <a:bodyPr lIns="91439" rIns="91439"/>
          <a:lstStyle/>
          <a:p>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6_Custom Layout">
    <p:spTree>
      <p:nvGrpSpPr>
        <p:cNvPr id="1" name=""/>
        <p:cNvGrpSpPr/>
        <p:nvPr/>
      </p:nvGrpSpPr>
      <p:grpSpPr>
        <a:xfrm>
          <a:off x="0" y="0"/>
          <a:ext cx="0" cy="0"/>
          <a:chOff x="0" y="0"/>
          <a:chExt cx="0" cy="0"/>
        </a:xfrm>
      </p:grpSpPr>
      <p:sp>
        <p:nvSpPr>
          <p:cNvPr id="60" name="Picture Placeholder 2"/>
          <p:cNvSpPr>
            <a:spLocks noGrp="1"/>
          </p:cNvSpPr>
          <p:nvPr>
            <p:ph type="pic" sz="half" idx="21"/>
          </p:nvPr>
        </p:nvSpPr>
        <p:spPr>
          <a:xfrm>
            <a:off x="0" y="0"/>
            <a:ext cx="7085014" cy="3429000"/>
          </a:xfrm>
          <a:prstGeom prst="rect">
            <a:avLst/>
          </a:prstGeom>
        </p:spPr>
        <p:txBody>
          <a:bodyPr lIns="91439" rIns="91439"/>
          <a:lstStyle/>
          <a:p>
            <a:endParaRPr/>
          </a:p>
        </p:txBody>
      </p:sp>
      <p:sp>
        <p:nvSpPr>
          <p:cNvPr id="61" name="Picture Placeholder 2"/>
          <p:cNvSpPr>
            <a:spLocks noGrp="1"/>
          </p:cNvSpPr>
          <p:nvPr>
            <p:ph type="pic" sz="quarter" idx="22"/>
          </p:nvPr>
        </p:nvSpPr>
        <p:spPr>
          <a:xfrm>
            <a:off x="7085013" y="3429000"/>
            <a:ext cx="4429126" cy="2173289"/>
          </a:xfrm>
          <a:prstGeom prst="rect">
            <a:avLst/>
          </a:prstGeom>
        </p:spPr>
        <p:txBody>
          <a:bodyPr lIns="91439" rIns="91439"/>
          <a:lstStyle/>
          <a:p>
            <a:endParaRPr/>
          </a:p>
        </p:txBody>
      </p:sp>
      <p:sp>
        <p:nvSpPr>
          <p:cNvPr id="6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92074"/>
            <a:ext cx="10972800" cy="1508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A8A302-A32D-F46B-2122-2D0F9B8E7CCA}"/>
              </a:ext>
            </a:extLst>
          </p:cNvPr>
          <p:cNvSpPr txBox="1"/>
          <p:nvPr/>
        </p:nvSpPr>
        <p:spPr>
          <a:xfrm>
            <a:off x="5943157" y="2090173"/>
            <a:ext cx="7550870" cy="26776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6000" b="0" i="0" u="none" strike="noStrike" cap="none" spc="0" normalizeH="0" baseline="0" dirty="0">
                <a:ln>
                  <a:noFill/>
                </a:ln>
                <a:solidFill>
                  <a:schemeClr val="tx1"/>
                </a:solidFill>
                <a:effectLst/>
                <a:uFillTx/>
                <a:latin typeface="+mj-lt"/>
                <a:ea typeface="+mj-ea"/>
                <a:cs typeface="+mj-cs"/>
                <a:sym typeface="Calibri"/>
              </a:rPr>
              <a:t>ABDUR RAZZAK</a:t>
            </a:r>
          </a:p>
          <a:p>
            <a:pPr marL="0" marR="0" indent="0"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j-lt"/>
                <a:ea typeface="+mj-ea"/>
                <a:cs typeface="+mj-cs"/>
                <a:sym typeface="Calibri"/>
              </a:rPr>
              <a:t>ID</a:t>
            </a:r>
            <a:r>
              <a:rPr lang="en-US" sz="3600" dirty="0">
                <a:solidFill>
                  <a:schemeClr val="tx1"/>
                </a:solidFill>
              </a:rPr>
              <a:t>: 222108108</a:t>
            </a:r>
          </a:p>
          <a:p>
            <a:pPr marL="0" marR="0" indent="0"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chemeClr val="tx1"/>
                </a:solidFill>
                <a:effectLst/>
                <a:uFillTx/>
                <a:latin typeface="+mj-lt"/>
                <a:ea typeface="+mj-ea"/>
                <a:cs typeface="+mj-cs"/>
                <a:sym typeface="Calibri"/>
              </a:rPr>
              <a:t>Department of CSE</a:t>
            </a:r>
          </a:p>
          <a:p>
            <a:pPr marL="0" marR="0" indent="0" defTabSz="914400" rtl="0" fontAlgn="auto" latinLnBrk="0" hangingPunct="0">
              <a:lnSpc>
                <a:spcPct val="100000"/>
              </a:lnSpc>
              <a:spcBef>
                <a:spcPts val="0"/>
              </a:spcBef>
              <a:spcAft>
                <a:spcPts val="0"/>
              </a:spcAft>
              <a:buClrTx/>
              <a:buSzTx/>
              <a:buFontTx/>
              <a:buNone/>
              <a:tabLst/>
            </a:pPr>
            <a:r>
              <a:rPr lang="en-US" sz="3600" dirty="0">
                <a:solidFill>
                  <a:schemeClr val="tx1"/>
                </a:solidFill>
              </a:rPr>
              <a:t>Uttara University</a:t>
            </a:r>
            <a:endParaRPr kumimoji="0" lang="en-US" sz="3600" b="0" i="0" u="none" strike="noStrike" cap="none" spc="0" normalizeH="0" baseline="0" dirty="0">
              <a:ln>
                <a:noFill/>
              </a:ln>
              <a:solidFill>
                <a:schemeClr val="tx1"/>
              </a:solidFill>
              <a:effectLst/>
              <a:uFillTx/>
              <a:latin typeface="+mj-lt"/>
              <a:ea typeface="+mj-ea"/>
              <a:cs typeface="+mj-cs"/>
              <a:sym typeface="Calibri"/>
            </a:endParaRPr>
          </a:p>
        </p:txBody>
      </p:sp>
      <p:pic>
        <p:nvPicPr>
          <p:cNvPr id="15" name="Picture Placeholder 14">
            <a:extLst>
              <a:ext uri="{FF2B5EF4-FFF2-40B4-BE49-F238E27FC236}">
                <a16:creationId xmlns:a16="http://schemas.microsoft.com/office/drawing/2014/main" id="{355C4938-F1D7-E15D-C8BC-4A413B7825A2}"/>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t="5520" b="5520"/>
          <a:stretch>
            <a:fillRect/>
          </a:stretch>
        </p:blipFill>
        <p:spPr/>
      </p:pic>
      <p:sp>
        <p:nvSpPr>
          <p:cNvPr id="16" name="Rectangle 15">
            <a:extLst>
              <a:ext uri="{FF2B5EF4-FFF2-40B4-BE49-F238E27FC236}">
                <a16:creationId xmlns:a16="http://schemas.microsoft.com/office/drawing/2014/main" id="{812E98C8-6C17-89DA-B94F-0BC7743F33E1}"/>
              </a:ext>
            </a:extLst>
          </p:cNvPr>
          <p:cNvSpPr/>
          <p:nvPr/>
        </p:nvSpPr>
        <p:spPr>
          <a:xfrm>
            <a:off x="0" y="6256338"/>
            <a:ext cx="4945063" cy="601662"/>
          </a:xfrm>
          <a:prstGeom prst="rect">
            <a:avLst/>
          </a:prstGeom>
          <a:solidFill>
            <a:srgbClr val="18413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pic>
        <p:nvPicPr>
          <p:cNvPr id="20" name="Picture 19">
            <a:extLst>
              <a:ext uri="{FF2B5EF4-FFF2-40B4-BE49-F238E27FC236}">
                <a16:creationId xmlns:a16="http://schemas.microsoft.com/office/drawing/2014/main" id="{4BECBD65-F00A-3E69-F2AC-CB457E315CEF}"/>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colorTemperature colorTemp="11000"/>
                    </a14:imgEffect>
                    <a14:imgEffect>
                      <a14:saturation sat="0"/>
                    </a14:imgEffect>
                  </a14:imgLayer>
                </a14:imgProps>
              </a:ext>
              <a:ext uri="{28A0092B-C50C-407E-A947-70E740481C1C}">
                <a14:useLocalDpi xmlns:a14="http://schemas.microsoft.com/office/drawing/2010/main" val="0"/>
              </a:ext>
            </a:extLst>
          </a:blip>
          <a:stretch>
            <a:fillRect/>
          </a:stretch>
        </p:blipFill>
        <p:spPr>
          <a:xfrm>
            <a:off x="539532" y="1748743"/>
            <a:ext cx="3360514" cy="3360514"/>
          </a:xfrm>
          <a:prstGeom prst="rect">
            <a:avLst/>
          </a:prstGeom>
        </p:spPr>
      </p:pic>
    </p:spTree>
    <p:extLst>
      <p:ext uri="{BB962C8B-B14F-4D97-AF65-F5344CB8AC3E}">
        <p14:creationId xmlns:p14="http://schemas.microsoft.com/office/powerpoint/2010/main" val="35470191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6A0DED4B-C89B-9A77-C974-7D2DC12E7695}"/>
              </a:ext>
            </a:extLst>
          </p:cNvPr>
          <p:cNvPicPr>
            <a:picLocks noGrp="1" noChangeAspect="1"/>
          </p:cNvPicPr>
          <p:nvPr>
            <p:ph type="pic" idx="21"/>
          </p:nvPr>
        </p:nvPicPr>
        <p:blipFill>
          <a:blip r:embed="rId2">
            <a:extLst>
              <a:ext uri="{BEBA8EAE-BF5A-486C-A8C5-ECC9F3942E4B}">
                <a14:imgProps xmlns:a14="http://schemas.microsoft.com/office/drawing/2010/main">
                  <a14:imgLayer r:embed="rId3">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t="29903" b="29903"/>
          <a:stretch>
            <a:fillRect/>
          </a:stretch>
        </p:blipFill>
        <p:spPr>
          <a:xfrm>
            <a:off x="0" y="0"/>
            <a:ext cx="12192000" cy="3268663"/>
          </a:xfrm>
        </p:spPr>
      </p:pic>
      <p:sp>
        <p:nvSpPr>
          <p:cNvPr id="6" name="TextBox 5">
            <a:extLst>
              <a:ext uri="{FF2B5EF4-FFF2-40B4-BE49-F238E27FC236}">
                <a16:creationId xmlns:a16="http://schemas.microsoft.com/office/drawing/2014/main" id="{BD846AB1-A4FB-0871-8824-4FD70C519D8E}"/>
              </a:ext>
            </a:extLst>
          </p:cNvPr>
          <p:cNvSpPr txBox="1"/>
          <p:nvPr/>
        </p:nvSpPr>
        <p:spPr>
          <a:xfrm>
            <a:off x="566636" y="3589338"/>
            <a:ext cx="6094378" cy="5232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2800" b="1" dirty="0">
                <a:solidFill>
                  <a:srgbClr val="18413E"/>
                </a:solidFill>
              </a:rPr>
              <a:t>What is Written Communication?</a:t>
            </a:r>
          </a:p>
        </p:txBody>
      </p:sp>
      <p:sp>
        <p:nvSpPr>
          <p:cNvPr id="7" name="TextBox 6">
            <a:extLst>
              <a:ext uri="{FF2B5EF4-FFF2-40B4-BE49-F238E27FC236}">
                <a16:creationId xmlns:a16="http://schemas.microsoft.com/office/drawing/2014/main" id="{8D0A309A-019E-43A3-11B5-DCD790F63531}"/>
              </a:ext>
            </a:extLst>
          </p:cNvPr>
          <p:cNvSpPr txBox="1"/>
          <p:nvPr/>
        </p:nvSpPr>
        <p:spPr>
          <a:xfrm>
            <a:off x="1468877" y="992221"/>
            <a:ext cx="8848927" cy="10156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6000" b="1" i="0" u="none" strike="noStrike" cap="none" spc="0" normalizeH="0" baseline="0" dirty="0">
                <a:ln>
                  <a:noFill/>
                </a:ln>
                <a:solidFill>
                  <a:srgbClr val="FFC000"/>
                </a:solidFill>
                <a:effectLst/>
                <a:uFillTx/>
                <a:latin typeface="+mj-lt"/>
                <a:ea typeface="+mj-ea"/>
                <a:cs typeface="+mj-cs"/>
                <a:sym typeface="Calibri"/>
              </a:rPr>
              <a:t>WRITTEN </a:t>
            </a:r>
            <a:r>
              <a:rPr kumimoji="0" lang="en-US" sz="5400" b="1" i="0" u="none" strike="noStrike" cap="none" spc="0" normalizeH="0" baseline="0" dirty="0">
                <a:ln>
                  <a:noFill/>
                </a:ln>
                <a:solidFill>
                  <a:srgbClr val="FFC000"/>
                </a:solidFill>
                <a:effectLst/>
                <a:uFillTx/>
                <a:latin typeface="+mj-lt"/>
                <a:ea typeface="+mj-ea"/>
                <a:cs typeface="+mj-cs"/>
                <a:sym typeface="Calibri"/>
              </a:rPr>
              <a:t>COMMUNICATION</a:t>
            </a:r>
          </a:p>
        </p:txBody>
      </p:sp>
      <p:sp>
        <p:nvSpPr>
          <p:cNvPr id="8" name="TextBox 7">
            <a:extLst>
              <a:ext uri="{FF2B5EF4-FFF2-40B4-BE49-F238E27FC236}">
                <a16:creationId xmlns:a16="http://schemas.microsoft.com/office/drawing/2014/main" id="{A1D3347F-6AC0-EC16-3502-9CEE99346D8C}"/>
              </a:ext>
            </a:extLst>
          </p:cNvPr>
          <p:cNvSpPr txBox="1"/>
          <p:nvPr/>
        </p:nvSpPr>
        <p:spPr>
          <a:xfrm>
            <a:off x="566636" y="4309524"/>
            <a:ext cx="975116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b="1" dirty="0"/>
              <a:t>Written communication </a:t>
            </a:r>
            <a:r>
              <a:rPr lang="en-US" dirty="0"/>
              <a:t>is performed through any written document. In other words any message exchanged between two or more person that make use of written word is called as written communication.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7555171F-9E42-736C-6FDE-B53A2EA3B706}"/>
              </a:ext>
            </a:extLst>
          </p:cNvPr>
          <p:cNvSpPr txBox="1"/>
          <p:nvPr/>
        </p:nvSpPr>
        <p:spPr>
          <a:xfrm>
            <a:off x="566636" y="5429818"/>
            <a:ext cx="975116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t>Written communication is the most important and the most effective of any mode of business communication.</a:t>
            </a: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8444698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86C8EA2A-A5C5-A20F-AD5D-D6E1BD321177}"/>
              </a:ext>
            </a:extLst>
          </p:cNvPr>
          <p:cNvPicPr>
            <a:picLocks noGrp="1" noChangeAspect="1"/>
          </p:cNvPicPr>
          <p:nvPr>
            <p:ph type="pic" idx="21"/>
          </p:nvPr>
        </p:nvPicPr>
        <p:blipFill rotWithShape="1">
          <a:blip r:embed="rId2">
            <a:extLst>
              <a:ext uri="{BEBA8EAE-BF5A-486C-A8C5-ECC9F3942E4B}">
                <a14:imgProps xmlns:a14="http://schemas.microsoft.com/office/drawing/2010/main">
                  <a14:imgLayer r:embed="rId3">
                    <a14:imgEffect>
                      <a14:sharpenSoften amount="-78000"/>
                    </a14:imgEffect>
                    <a14:imgEffect>
                      <a14:brightnessContrast bright="-20000" contrast="-20000"/>
                    </a14:imgEffect>
                  </a14:imgLayer>
                </a14:imgProps>
              </a:ext>
              <a:ext uri="{28A0092B-C50C-407E-A947-70E740481C1C}">
                <a14:useLocalDpi xmlns:a14="http://schemas.microsoft.com/office/drawing/2010/main" val="0"/>
              </a:ext>
            </a:extLst>
          </a:blip>
          <a:srcRect t="10880" b="40102"/>
          <a:stretch/>
        </p:blipFill>
        <p:spPr>
          <a:xfrm>
            <a:off x="0" y="0"/>
            <a:ext cx="12191998" cy="3986075"/>
          </a:xfrm>
        </p:spPr>
      </p:pic>
      <p:sp>
        <p:nvSpPr>
          <p:cNvPr id="5" name="TextBox 15">
            <a:extLst>
              <a:ext uri="{FF2B5EF4-FFF2-40B4-BE49-F238E27FC236}">
                <a16:creationId xmlns:a16="http://schemas.microsoft.com/office/drawing/2014/main" id="{DF4D5E59-3FDD-60CC-D409-4426E18A60E0}"/>
              </a:ext>
            </a:extLst>
          </p:cNvPr>
          <p:cNvSpPr txBox="1"/>
          <p:nvPr/>
        </p:nvSpPr>
        <p:spPr>
          <a:xfrm>
            <a:off x="969618" y="1286740"/>
            <a:ext cx="7731322" cy="1569660"/>
          </a:xfrm>
          <a:prstGeom prst="rect">
            <a:avLst/>
          </a:prstGeom>
          <a:ln w="12700">
            <a:miter lim="400000"/>
          </a:ln>
          <a:effectLst>
            <a:outerShdw blurRad="101600" dist="25400" dir="2700000" algn="tl" rotWithShape="0">
              <a:prstClr val="black">
                <a:alpha val="40000"/>
              </a:prst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FFFFFF"/>
                </a:solidFill>
                <a:latin typeface="+mn-lt"/>
                <a:ea typeface="+mn-ea"/>
                <a:cs typeface="+mn-cs"/>
                <a:sym typeface="Helvetica"/>
              </a:defRPr>
            </a:lvl1pPr>
          </a:lstStyle>
          <a:p>
            <a:r>
              <a:rPr lang="en-US" sz="4800" dirty="0">
                <a:solidFill>
                  <a:schemeClr val="bg1"/>
                </a:solidFill>
              </a:rPr>
              <a:t>Types of </a:t>
            </a:r>
          </a:p>
          <a:p>
            <a:r>
              <a:rPr lang="en-US" sz="4800" dirty="0">
                <a:solidFill>
                  <a:schemeClr val="bg1"/>
                </a:solidFill>
              </a:rPr>
              <a:t>Written Communication</a:t>
            </a:r>
            <a:endParaRPr sz="4800" dirty="0">
              <a:solidFill>
                <a:schemeClr val="bg1"/>
              </a:solidFill>
            </a:endParaRPr>
          </a:p>
        </p:txBody>
      </p:sp>
      <p:sp>
        <p:nvSpPr>
          <p:cNvPr id="6" name="Rectangle 35">
            <a:extLst>
              <a:ext uri="{FF2B5EF4-FFF2-40B4-BE49-F238E27FC236}">
                <a16:creationId xmlns:a16="http://schemas.microsoft.com/office/drawing/2014/main" id="{C8D69D87-3D6A-A1CE-2711-CE2A6A150507}"/>
              </a:ext>
            </a:extLst>
          </p:cNvPr>
          <p:cNvSpPr/>
          <p:nvPr/>
        </p:nvSpPr>
        <p:spPr>
          <a:xfrm>
            <a:off x="0" y="3830432"/>
            <a:ext cx="12192000" cy="166977"/>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11" name="Oval 36">
            <a:extLst>
              <a:ext uri="{FF2B5EF4-FFF2-40B4-BE49-F238E27FC236}">
                <a16:creationId xmlns:a16="http://schemas.microsoft.com/office/drawing/2014/main" id="{89B0569B-6CE6-658B-2AA6-9D486A3846EB}"/>
              </a:ext>
            </a:extLst>
          </p:cNvPr>
          <p:cNvSpPr/>
          <p:nvPr/>
        </p:nvSpPr>
        <p:spPr>
          <a:xfrm>
            <a:off x="1398043" y="3701409"/>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2" name="Oval 37">
            <a:extLst>
              <a:ext uri="{FF2B5EF4-FFF2-40B4-BE49-F238E27FC236}">
                <a16:creationId xmlns:a16="http://schemas.microsoft.com/office/drawing/2014/main" id="{FE00EE2B-1730-0DB7-C2A2-8CCFA6513343}"/>
              </a:ext>
            </a:extLst>
          </p:cNvPr>
          <p:cNvSpPr/>
          <p:nvPr/>
        </p:nvSpPr>
        <p:spPr>
          <a:xfrm>
            <a:off x="4109792" y="3701409"/>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3" name="Oval 38">
            <a:extLst>
              <a:ext uri="{FF2B5EF4-FFF2-40B4-BE49-F238E27FC236}">
                <a16:creationId xmlns:a16="http://schemas.microsoft.com/office/drawing/2014/main" id="{F3A7E398-01B5-2615-7D41-DC3D2B918AFD}"/>
              </a:ext>
            </a:extLst>
          </p:cNvPr>
          <p:cNvSpPr/>
          <p:nvPr/>
        </p:nvSpPr>
        <p:spPr>
          <a:xfrm>
            <a:off x="6941051" y="3701409"/>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4" name="Oval 39">
            <a:extLst>
              <a:ext uri="{FF2B5EF4-FFF2-40B4-BE49-F238E27FC236}">
                <a16:creationId xmlns:a16="http://schemas.microsoft.com/office/drawing/2014/main" id="{8E8C6C8A-9AFD-45E5-81ED-1BC3DAA9F34A}"/>
              </a:ext>
            </a:extLst>
          </p:cNvPr>
          <p:cNvSpPr/>
          <p:nvPr/>
        </p:nvSpPr>
        <p:spPr>
          <a:xfrm>
            <a:off x="9652801" y="3701409"/>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pic>
        <p:nvPicPr>
          <p:cNvPr id="3" name="Picture 2">
            <a:extLst>
              <a:ext uri="{FF2B5EF4-FFF2-40B4-BE49-F238E27FC236}">
                <a16:creationId xmlns:a16="http://schemas.microsoft.com/office/drawing/2014/main" id="{109DD172-6745-78A5-BB65-A7D0F30DEF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59570" y="3938334"/>
            <a:ext cx="401243" cy="401243"/>
          </a:xfrm>
          <a:prstGeom prst="rect">
            <a:avLst/>
          </a:prstGeom>
        </p:spPr>
      </p:pic>
      <p:sp>
        <p:nvSpPr>
          <p:cNvPr id="7" name="TextBox 18">
            <a:extLst>
              <a:ext uri="{FF2B5EF4-FFF2-40B4-BE49-F238E27FC236}">
                <a16:creationId xmlns:a16="http://schemas.microsoft.com/office/drawing/2014/main" id="{C5CB17F6-EF16-ABB3-7182-77E2266BC25E}"/>
              </a:ext>
            </a:extLst>
          </p:cNvPr>
          <p:cNvSpPr txBox="1"/>
          <p:nvPr/>
        </p:nvSpPr>
        <p:spPr>
          <a:xfrm>
            <a:off x="1497499" y="4968878"/>
            <a:ext cx="124788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b="1">
                <a:solidFill>
                  <a:srgbClr val="18413E"/>
                </a:solidFill>
                <a:latin typeface="+mn-lt"/>
                <a:ea typeface="+mn-ea"/>
                <a:cs typeface="+mn-cs"/>
                <a:sym typeface="Helvetica"/>
              </a:defRPr>
            </a:lvl1pPr>
          </a:lstStyle>
          <a:p>
            <a:r>
              <a:rPr lang="en-US" dirty="0"/>
              <a:t>Email</a:t>
            </a:r>
            <a:endParaRPr dirty="0"/>
          </a:p>
        </p:txBody>
      </p:sp>
      <p:sp>
        <p:nvSpPr>
          <p:cNvPr id="8" name="TextBox 18">
            <a:extLst>
              <a:ext uri="{FF2B5EF4-FFF2-40B4-BE49-F238E27FC236}">
                <a16:creationId xmlns:a16="http://schemas.microsoft.com/office/drawing/2014/main" id="{D15F553B-C277-CF52-AD05-1AB09AA20E30}"/>
              </a:ext>
            </a:extLst>
          </p:cNvPr>
          <p:cNvSpPr txBox="1"/>
          <p:nvPr/>
        </p:nvSpPr>
        <p:spPr>
          <a:xfrm>
            <a:off x="4194635" y="4960107"/>
            <a:ext cx="124788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b="1">
                <a:solidFill>
                  <a:srgbClr val="18413E"/>
                </a:solidFill>
                <a:latin typeface="+mn-lt"/>
                <a:ea typeface="+mn-ea"/>
                <a:cs typeface="+mn-cs"/>
                <a:sym typeface="Helvetica"/>
              </a:defRPr>
            </a:lvl1pPr>
          </a:lstStyle>
          <a:p>
            <a:r>
              <a:rPr lang="en-US" dirty="0"/>
              <a:t>Letters</a:t>
            </a:r>
            <a:endParaRPr dirty="0"/>
          </a:p>
        </p:txBody>
      </p:sp>
      <p:pic>
        <p:nvPicPr>
          <p:cNvPr id="10" name="Picture 9">
            <a:extLst>
              <a:ext uri="{FF2B5EF4-FFF2-40B4-BE49-F238E27FC236}">
                <a16:creationId xmlns:a16="http://schemas.microsoft.com/office/drawing/2014/main" id="{008ECF82-7B31-F67F-F378-D69541D6EC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84789" y="3951021"/>
            <a:ext cx="329633" cy="329633"/>
          </a:xfrm>
          <a:prstGeom prst="rect">
            <a:avLst/>
          </a:prstGeom>
        </p:spPr>
      </p:pic>
      <p:sp>
        <p:nvSpPr>
          <p:cNvPr id="15" name="TextBox 18">
            <a:extLst>
              <a:ext uri="{FF2B5EF4-FFF2-40B4-BE49-F238E27FC236}">
                <a16:creationId xmlns:a16="http://schemas.microsoft.com/office/drawing/2014/main" id="{4E906426-BD20-647E-BFCC-CB39CAB218E6}"/>
              </a:ext>
            </a:extLst>
          </p:cNvPr>
          <p:cNvSpPr txBox="1"/>
          <p:nvPr/>
        </p:nvSpPr>
        <p:spPr>
          <a:xfrm>
            <a:off x="7057129" y="4960107"/>
            <a:ext cx="124788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b="1">
                <a:solidFill>
                  <a:srgbClr val="18413E"/>
                </a:solidFill>
                <a:latin typeface="+mn-lt"/>
                <a:ea typeface="+mn-ea"/>
                <a:cs typeface="+mn-cs"/>
                <a:sym typeface="Helvetica"/>
              </a:defRPr>
            </a:lvl1pPr>
          </a:lstStyle>
          <a:p>
            <a:r>
              <a:rPr lang="en-US" dirty="0"/>
              <a:t>Notice</a:t>
            </a:r>
            <a:endParaRPr dirty="0"/>
          </a:p>
        </p:txBody>
      </p:sp>
      <p:pic>
        <p:nvPicPr>
          <p:cNvPr id="19" name="Picture 18">
            <a:extLst>
              <a:ext uri="{FF2B5EF4-FFF2-40B4-BE49-F238E27FC236}">
                <a16:creationId xmlns:a16="http://schemas.microsoft.com/office/drawing/2014/main" id="{50B8BB26-FB72-CC80-C558-207188FC1B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58472" y="3890618"/>
            <a:ext cx="448959" cy="448959"/>
          </a:xfrm>
          <a:prstGeom prst="rect">
            <a:avLst/>
          </a:prstGeom>
        </p:spPr>
      </p:pic>
      <p:sp>
        <p:nvSpPr>
          <p:cNvPr id="20" name="TextBox 18">
            <a:extLst>
              <a:ext uri="{FF2B5EF4-FFF2-40B4-BE49-F238E27FC236}">
                <a16:creationId xmlns:a16="http://schemas.microsoft.com/office/drawing/2014/main" id="{483ED4FA-8473-66E5-8A87-F583278D8596}"/>
              </a:ext>
            </a:extLst>
          </p:cNvPr>
          <p:cNvSpPr txBox="1"/>
          <p:nvPr/>
        </p:nvSpPr>
        <p:spPr>
          <a:xfrm>
            <a:off x="9706425" y="4960107"/>
            <a:ext cx="1247886"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1600" b="1">
                <a:solidFill>
                  <a:srgbClr val="18413E"/>
                </a:solidFill>
                <a:latin typeface="+mn-lt"/>
                <a:ea typeface="+mn-ea"/>
                <a:cs typeface="+mn-cs"/>
                <a:sym typeface="Helvetica"/>
              </a:defRPr>
            </a:lvl1pPr>
          </a:lstStyle>
          <a:p>
            <a:r>
              <a:rPr lang="en-US" dirty="0"/>
              <a:t>Reports</a:t>
            </a:r>
            <a:endParaRPr dirty="0"/>
          </a:p>
        </p:txBody>
      </p:sp>
      <p:pic>
        <p:nvPicPr>
          <p:cNvPr id="22" name="Picture 21">
            <a:extLst>
              <a:ext uri="{FF2B5EF4-FFF2-40B4-BE49-F238E27FC236}">
                <a16:creationId xmlns:a16="http://schemas.microsoft.com/office/drawing/2014/main" id="{751901E4-49C5-A3E9-B9A3-0A1196166CB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903578" y="3961503"/>
            <a:ext cx="378074" cy="378074"/>
          </a:xfrm>
          <a:prstGeom prst="rect">
            <a:avLst/>
          </a:prstGeom>
        </p:spPr>
      </p:pic>
    </p:spTree>
    <p:extLst>
      <p:ext uri="{BB962C8B-B14F-4D97-AF65-F5344CB8AC3E}">
        <p14:creationId xmlns:p14="http://schemas.microsoft.com/office/powerpoint/2010/main" val="401175597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45C80071-AC2D-B26D-3C4A-2B2411C16F73}"/>
              </a:ext>
            </a:extLst>
          </p:cNvPr>
          <p:cNvPicPr>
            <a:picLocks noGrp="1" noChangeAspect="1"/>
          </p:cNvPicPr>
          <p:nvPr>
            <p:ph type="pic" sz="half" idx="21"/>
          </p:nvPr>
        </p:nvPicPr>
        <p:blipFill rotWithShape="1">
          <a:blip r:embed="rId2">
            <a:extLst>
              <a:ext uri="{28A0092B-C50C-407E-A947-70E740481C1C}">
                <a14:useLocalDpi xmlns:a14="http://schemas.microsoft.com/office/drawing/2010/main" val="0"/>
              </a:ext>
            </a:extLst>
          </a:blip>
          <a:srcRect l="28495" t="-16214" r="28471"/>
          <a:stretch/>
        </p:blipFill>
        <p:spPr>
          <a:xfrm>
            <a:off x="0" y="0"/>
            <a:ext cx="5251450" cy="6858000"/>
          </a:xfrm>
        </p:spPr>
      </p:pic>
      <p:sp>
        <p:nvSpPr>
          <p:cNvPr id="7" name="TextBox 11">
            <a:extLst>
              <a:ext uri="{FF2B5EF4-FFF2-40B4-BE49-F238E27FC236}">
                <a16:creationId xmlns:a16="http://schemas.microsoft.com/office/drawing/2014/main" id="{8CCCD24B-227B-B3AE-F296-00B4AED768EC}"/>
              </a:ext>
            </a:extLst>
          </p:cNvPr>
          <p:cNvSpPr txBox="1"/>
          <p:nvPr/>
        </p:nvSpPr>
        <p:spPr>
          <a:xfrm>
            <a:off x="6096000" y="1320320"/>
            <a:ext cx="525946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200" b="1">
                <a:solidFill>
                  <a:srgbClr val="18413E"/>
                </a:solidFill>
                <a:latin typeface="+mn-lt"/>
                <a:ea typeface="+mn-ea"/>
                <a:cs typeface="+mn-cs"/>
                <a:sym typeface="Helvetica"/>
              </a:defRPr>
            </a:lvl1pPr>
          </a:lstStyle>
          <a:p>
            <a:r>
              <a:rPr lang="en-US" dirty="0"/>
              <a:t>Advantages of </a:t>
            </a:r>
          </a:p>
          <a:p>
            <a:r>
              <a:rPr lang="en-US" dirty="0"/>
              <a:t>Written Communication</a:t>
            </a:r>
            <a:endParaRPr dirty="0"/>
          </a:p>
        </p:txBody>
      </p:sp>
      <p:sp>
        <p:nvSpPr>
          <p:cNvPr id="8" name="TextBox 15">
            <a:extLst>
              <a:ext uri="{FF2B5EF4-FFF2-40B4-BE49-F238E27FC236}">
                <a16:creationId xmlns:a16="http://schemas.microsoft.com/office/drawing/2014/main" id="{85AE40A9-215D-73BF-07C0-AB844F3756D6}"/>
              </a:ext>
            </a:extLst>
          </p:cNvPr>
          <p:cNvSpPr txBox="1"/>
          <p:nvPr/>
        </p:nvSpPr>
        <p:spPr>
          <a:xfrm>
            <a:off x="6273674" y="2773176"/>
            <a:ext cx="4220150" cy="2805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latin typeface="+mn-lt"/>
                <a:ea typeface="+mn-ea"/>
                <a:cs typeface="+mn-cs"/>
                <a:sym typeface="Helvetica"/>
              </a:defRPr>
            </a:lvl1pPr>
          </a:lstStyle>
          <a:p>
            <a:pPr marL="285750" indent="-285750">
              <a:lnSpc>
                <a:spcPct val="150000"/>
              </a:lnSpc>
              <a:buFont typeface="Arial" panose="020B0604020202020204" pitchFamily="34" charset="0"/>
              <a:buChar char="•"/>
            </a:pPr>
            <a:r>
              <a:rPr lang="en-US" sz="2000" dirty="0"/>
              <a:t>Effectiveness</a:t>
            </a:r>
          </a:p>
          <a:p>
            <a:pPr marL="285750" indent="-285750">
              <a:lnSpc>
                <a:spcPct val="150000"/>
              </a:lnSpc>
              <a:buFont typeface="Arial" panose="020B0604020202020204" pitchFamily="34" charset="0"/>
              <a:buChar char="•"/>
            </a:pPr>
            <a:r>
              <a:rPr lang="en-US" sz="2000" dirty="0"/>
              <a:t>Authoritative Document</a:t>
            </a:r>
          </a:p>
          <a:p>
            <a:pPr marL="285750" indent="-285750">
              <a:lnSpc>
                <a:spcPct val="150000"/>
              </a:lnSpc>
              <a:buFont typeface="Arial" panose="020B0604020202020204" pitchFamily="34" charset="0"/>
              <a:buChar char="•"/>
            </a:pPr>
            <a:r>
              <a:rPr lang="en-US" sz="2000" dirty="0"/>
              <a:t>Easily Understanding</a:t>
            </a:r>
          </a:p>
          <a:p>
            <a:pPr marL="285750" indent="-285750">
              <a:lnSpc>
                <a:spcPct val="150000"/>
              </a:lnSpc>
              <a:buFont typeface="Arial" panose="020B0604020202020204" pitchFamily="34" charset="0"/>
              <a:buChar char="•"/>
            </a:pPr>
            <a:r>
              <a:rPr lang="en-US" sz="2000" dirty="0"/>
              <a:t>Acceptability</a:t>
            </a:r>
          </a:p>
          <a:p>
            <a:pPr marL="285750" indent="-285750">
              <a:lnSpc>
                <a:spcPct val="150000"/>
              </a:lnSpc>
              <a:buFont typeface="Arial" panose="020B0604020202020204" pitchFamily="34" charset="0"/>
              <a:buChar char="•"/>
            </a:pPr>
            <a:r>
              <a:rPr lang="en-US" sz="2000" dirty="0"/>
              <a:t>Reduction of Risk</a:t>
            </a:r>
          </a:p>
          <a:p>
            <a:pPr marL="285750" indent="-285750">
              <a:lnSpc>
                <a:spcPct val="150000"/>
              </a:lnSpc>
              <a:buFont typeface="Arial" panose="020B0604020202020204" pitchFamily="34" charset="0"/>
              <a:buChar char="•"/>
            </a:pPr>
            <a:r>
              <a:rPr lang="en-US" sz="2000" dirty="0"/>
              <a:t>Permanent Record</a:t>
            </a:r>
            <a:endParaRPr sz="2000" dirty="0"/>
          </a:p>
        </p:txBody>
      </p:sp>
      <p:sp>
        <p:nvSpPr>
          <p:cNvPr id="9" name="Rectangle 8">
            <a:extLst>
              <a:ext uri="{FF2B5EF4-FFF2-40B4-BE49-F238E27FC236}">
                <a16:creationId xmlns:a16="http://schemas.microsoft.com/office/drawing/2014/main" id="{9A6A4913-2B52-90F0-C269-029D2CA3D632}"/>
              </a:ext>
            </a:extLst>
          </p:cNvPr>
          <p:cNvSpPr/>
          <p:nvPr/>
        </p:nvSpPr>
        <p:spPr>
          <a:xfrm>
            <a:off x="0" y="0"/>
            <a:ext cx="5259462" cy="961534"/>
          </a:xfrm>
          <a:prstGeom prst="rect">
            <a:avLst/>
          </a:prstGeom>
          <a:solidFill>
            <a:srgbClr val="FFC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Tree>
    <p:extLst>
      <p:ext uri="{BB962C8B-B14F-4D97-AF65-F5344CB8AC3E}">
        <p14:creationId xmlns:p14="http://schemas.microsoft.com/office/powerpoint/2010/main" val="111134470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2DD3DB73-07FA-89D3-5B4F-AAEE844215B9}"/>
              </a:ext>
            </a:extLst>
          </p:cNvPr>
          <p:cNvPicPr>
            <a:picLocks noGrp="1" noChangeAspect="1"/>
          </p:cNvPicPr>
          <p:nvPr>
            <p:ph type="pic" sz="half" idx="21"/>
          </p:nvPr>
        </p:nvPicPr>
        <p:blipFill rotWithShape="1">
          <a:blip r:embed="rId2">
            <a:extLst>
              <a:ext uri="{28A0092B-C50C-407E-A947-70E740481C1C}">
                <a14:useLocalDpi xmlns:a14="http://schemas.microsoft.com/office/drawing/2010/main" val="0"/>
              </a:ext>
            </a:extLst>
          </a:blip>
          <a:srcRect l="8479" r="42253"/>
          <a:stretch/>
        </p:blipFill>
        <p:spPr>
          <a:xfrm>
            <a:off x="7956550" y="0"/>
            <a:ext cx="4235450" cy="5734050"/>
          </a:xfrm>
        </p:spPr>
      </p:pic>
      <p:sp>
        <p:nvSpPr>
          <p:cNvPr id="5" name="Rectangle 4">
            <a:extLst>
              <a:ext uri="{FF2B5EF4-FFF2-40B4-BE49-F238E27FC236}">
                <a16:creationId xmlns:a16="http://schemas.microsoft.com/office/drawing/2014/main" id="{9F4B3184-A59C-52D3-7E4F-900494CD798F}"/>
              </a:ext>
            </a:extLst>
          </p:cNvPr>
          <p:cNvSpPr/>
          <p:nvPr/>
        </p:nvSpPr>
        <p:spPr>
          <a:xfrm>
            <a:off x="7956550" y="5734050"/>
            <a:ext cx="4235450" cy="1123950"/>
          </a:xfrm>
          <a:prstGeom prst="rect">
            <a:avLst/>
          </a:prstGeom>
          <a:solidFill>
            <a:srgbClr val="18413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6" name="TextBox 11">
            <a:extLst>
              <a:ext uri="{FF2B5EF4-FFF2-40B4-BE49-F238E27FC236}">
                <a16:creationId xmlns:a16="http://schemas.microsoft.com/office/drawing/2014/main" id="{101B1350-18E6-5A89-2DFB-B133DCFB189F}"/>
              </a:ext>
            </a:extLst>
          </p:cNvPr>
          <p:cNvSpPr txBox="1"/>
          <p:nvPr/>
        </p:nvSpPr>
        <p:spPr>
          <a:xfrm>
            <a:off x="1382598" y="1475874"/>
            <a:ext cx="525946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200" b="1">
                <a:solidFill>
                  <a:srgbClr val="18413E"/>
                </a:solidFill>
                <a:latin typeface="+mn-lt"/>
                <a:ea typeface="+mn-ea"/>
                <a:cs typeface="+mn-cs"/>
                <a:sym typeface="Helvetica"/>
              </a:defRPr>
            </a:lvl1pPr>
          </a:lstStyle>
          <a:p>
            <a:r>
              <a:rPr lang="en-US" dirty="0"/>
              <a:t>Disadvantages of </a:t>
            </a:r>
          </a:p>
          <a:p>
            <a:r>
              <a:rPr lang="en-US" dirty="0"/>
              <a:t>Written Communication</a:t>
            </a:r>
            <a:endParaRPr dirty="0"/>
          </a:p>
        </p:txBody>
      </p:sp>
      <p:sp>
        <p:nvSpPr>
          <p:cNvPr id="7" name="TextBox 15">
            <a:extLst>
              <a:ext uri="{FF2B5EF4-FFF2-40B4-BE49-F238E27FC236}">
                <a16:creationId xmlns:a16="http://schemas.microsoft.com/office/drawing/2014/main" id="{B67D5721-6522-A9EF-B2C2-C8A62CCB3126}"/>
              </a:ext>
            </a:extLst>
          </p:cNvPr>
          <p:cNvSpPr txBox="1"/>
          <p:nvPr/>
        </p:nvSpPr>
        <p:spPr>
          <a:xfrm>
            <a:off x="1560272" y="2928730"/>
            <a:ext cx="4220150" cy="28053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latin typeface="+mn-lt"/>
                <a:ea typeface="+mn-ea"/>
                <a:cs typeface="+mn-cs"/>
                <a:sym typeface="Helvetica"/>
              </a:defRPr>
            </a:lvl1pPr>
          </a:lstStyle>
          <a:p>
            <a:pPr marL="285750" indent="-285750">
              <a:lnSpc>
                <a:spcPct val="150000"/>
              </a:lnSpc>
              <a:buFont typeface="Arial" panose="020B0604020202020204" pitchFamily="34" charset="0"/>
              <a:buChar char="•"/>
            </a:pPr>
            <a:r>
              <a:rPr lang="en-US" sz="2000" dirty="0"/>
              <a:t>Lack of Flexibility</a:t>
            </a:r>
          </a:p>
          <a:p>
            <a:pPr marL="285750" indent="-285750">
              <a:lnSpc>
                <a:spcPct val="150000"/>
              </a:lnSpc>
              <a:buFont typeface="Arial" panose="020B0604020202020204" pitchFamily="34" charset="0"/>
              <a:buChar char="•"/>
            </a:pPr>
            <a:r>
              <a:rPr lang="en-US" sz="2000" dirty="0"/>
              <a:t>Lack of Secrecy</a:t>
            </a:r>
          </a:p>
          <a:p>
            <a:pPr marL="285750" indent="-285750">
              <a:lnSpc>
                <a:spcPct val="150000"/>
              </a:lnSpc>
              <a:buFont typeface="Arial" panose="020B0604020202020204" pitchFamily="34" charset="0"/>
              <a:buChar char="•"/>
            </a:pPr>
            <a:r>
              <a:rPr lang="en-US" sz="2000" dirty="0"/>
              <a:t>Expensive</a:t>
            </a:r>
          </a:p>
          <a:p>
            <a:pPr marL="285750" indent="-285750">
              <a:lnSpc>
                <a:spcPct val="150000"/>
              </a:lnSpc>
              <a:buFont typeface="Arial" panose="020B0604020202020204" pitchFamily="34" charset="0"/>
              <a:buChar char="•"/>
            </a:pPr>
            <a:r>
              <a:rPr lang="en-US" sz="2000" dirty="0"/>
              <a:t>Lack of Direct Relations</a:t>
            </a:r>
          </a:p>
          <a:p>
            <a:pPr marL="285750" indent="-285750">
              <a:lnSpc>
                <a:spcPct val="150000"/>
              </a:lnSpc>
              <a:buFont typeface="Arial" panose="020B0604020202020204" pitchFamily="34" charset="0"/>
              <a:buChar char="•"/>
            </a:pPr>
            <a:r>
              <a:rPr lang="en-US" sz="2000" dirty="0"/>
              <a:t>Wastage of Time</a:t>
            </a:r>
          </a:p>
          <a:p>
            <a:pPr marL="285750" indent="-285750">
              <a:lnSpc>
                <a:spcPct val="150000"/>
              </a:lnSpc>
              <a:buFont typeface="Arial" panose="020B0604020202020204" pitchFamily="34" charset="0"/>
              <a:buChar char="•"/>
            </a:pPr>
            <a:r>
              <a:rPr lang="en-US" sz="2000" dirty="0"/>
              <a:t>Late Feedback</a:t>
            </a:r>
            <a:endParaRPr sz="2000" dirty="0"/>
          </a:p>
        </p:txBody>
      </p:sp>
    </p:spTree>
    <p:extLst>
      <p:ext uri="{BB962C8B-B14F-4D97-AF65-F5344CB8AC3E}">
        <p14:creationId xmlns:p14="http://schemas.microsoft.com/office/powerpoint/2010/main" val="473723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TextBox 18">
            <a:extLst>
              <a:ext uri="{FF2B5EF4-FFF2-40B4-BE49-F238E27FC236}">
                <a16:creationId xmlns:a16="http://schemas.microsoft.com/office/drawing/2014/main" id="{E49A8F3E-B761-790F-F60E-E11498B44936}"/>
              </a:ext>
            </a:extLst>
          </p:cNvPr>
          <p:cNvSpPr txBox="1"/>
          <p:nvPr/>
        </p:nvSpPr>
        <p:spPr>
          <a:xfrm>
            <a:off x="4640712" y="3527633"/>
            <a:ext cx="2440182"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400">
                <a:solidFill>
                  <a:srgbClr val="18413E"/>
                </a:solidFill>
                <a:latin typeface="+mn-lt"/>
                <a:ea typeface="+mn-ea"/>
                <a:cs typeface="+mn-cs"/>
                <a:sym typeface="Helvetica"/>
              </a:defRPr>
            </a:lvl1pPr>
          </a:lstStyle>
          <a:p>
            <a:r>
              <a:rPr lang="en-US" dirty="0"/>
              <a:t>Clarifies</a:t>
            </a:r>
            <a:endParaRPr dirty="0"/>
          </a:p>
        </p:txBody>
      </p:sp>
      <p:sp>
        <p:nvSpPr>
          <p:cNvPr id="177" name="Oval 36">
            <a:extLst>
              <a:ext uri="{FF2B5EF4-FFF2-40B4-BE49-F238E27FC236}">
                <a16:creationId xmlns:a16="http://schemas.microsoft.com/office/drawing/2014/main" id="{9C1B3E7F-9E98-8275-3B6D-80481E42C8F5}"/>
              </a:ext>
            </a:extLst>
          </p:cNvPr>
          <p:cNvSpPr/>
          <p:nvPr/>
        </p:nvSpPr>
        <p:spPr>
          <a:xfrm>
            <a:off x="5355525" y="2467801"/>
            <a:ext cx="879629" cy="838127"/>
          </a:xfrm>
          <a:prstGeom prst="ellipse">
            <a:avLst/>
          </a:prstGeom>
          <a:solidFill>
            <a:srgbClr val="FFFFFF"/>
          </a:solidFill>
          <a:ln w="762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79" name="TextBox 52">
            <a:extLst>
              <a:ext uri="{FF2B5EF4-FFF2-40B4-BE49-F238E27FC236}">
                <a16:creationId xmlns:a16="http://schemas.microsoft.com/office/drawing/2014/main" id="{13694D4E-5BF5-1E81-C3FB-4C0F041FFC5B}"/>
              </a:ext>
            </a:extLst>
          </p:cNvPr>
          <p:cNvSpPr txBox="1"/>
          <p:nvPr/>
        </p:nvSpPr>
        <p:spPr>
          <a:xfrm>
            <a:off x="1251640" y="3531705"/>
            <a:ext cx="2440182"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400">
                <a:solidFill>
                  <a:srgbClr val="18413E"/>
                </a:solidFill>
                <a:latin typeface="+mn-lt"/>
                <a:ea typeface="+mn-ea"/>
                <a:cs typeface="+mn-cs"/>
                <a:sym typeface="Helvetica"/>
              </a:defRPr>
            </a:lvl1pPr>
          </a:lstStyle>
          <a:p>
            <a:r>
              <a:rPr lang="en-US" dirty="0"/>
              <a:t>Informs</a:t>
            </a:r>
            <a:endParaRPr dirty="0"/>
          </a:p>
        </p:txBody>
      </p:sp>
      <p:sp>
        <p:nvSpPr>
          <p:cNvPr id="180" name="TextBox 54">
            <a:extLst>
              <a:ext uri="{FF2B5EF4-FFF2-40B4-BE49-F238E27FC236}">
                <a16:creationId xmlns:a16="http://schemas.microsoft.com/office/drawing/2014/main" id="{C7056FE7-CEC5-CB1F-F72E-F0398ACFB66C}"/>
              </a:ext>
            </a:extLst>
          </p:cNvPr>
          <p:cNvSpPr txBox="1"/>
          <p:nvPr/>
        </p:nvSpPr>
        <p:spPr>
          <a:xfrm>
            <a:off x="3046270" y="5400971"/>
            <a:ext cx="2440182"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400">
                <a:solidFill>
                  <a:srgbClr val="18413E"/>
                </a:solidFill>
                <a:latin typeface="+mn-lt"/>
                <a:ea typeface="+mn-ea"/>
                <a:cs typeface="+mn-cs"/>
                <a:sym typeface="Helvetica"/>
              </a:defRPr>
            </a:lvl1pPr>
          </a:lstStyle>
          <a:p>
            <a:r>
              <a:rPr lang="en-US" dirty="0"/>
              <a:t>Feedback</a:t>
            </a:r>
            <a:endParaRPr dirty="0"/>
          </a:p>
        </p:txBody>
      </p:sp>
      <p:sp>
        <p:nvSpPr>
          <p:cNvPr id="181" name="Oval 55">
            <a:extLst>
              <a:ext uri="{FF2B5EF4-FFF2-40B4-BE49-F238E27FC236}">
                <a16:creationId xmlns:a16="http://schemas.microsoft.com/office/drawing/2014/main" id="{4D6C1043-2E1F-4E97-C6EC-07D08CB35A12}"/>
              </a:ext>
            </a:extLst>
          </p:cNvPr>
          <p:cNvSpPr/>
          <p:nvPr/>
        </p:nvSpPr>
        <p:spPr>
          <a:xfrm>
            <a:off x="1966453" y="2471873"/>
            <a:ext cx="879629" cy="838127"/>
          </a:xfrm>
          <a:prstGeom prst="ellipse">
            <a:avLst/>
          </a:prstGeom>
          <a:solidFill>
            <a:srgbClr val="FFFFFF"/>
          </a:solidFill>
          <a:ln w="762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82" name="Oval 56">
            <a:extLst>
              <a:ext uri="{FF2B5EF4-FFF2-40B4-BE49-F238E27FC236}">
                <a16:creationId xmlns:a16="http://schemas.microsoft.com/office/drawing/2014/main" id="{0490DA4A-6FF7-DA15-6E7E-4A6F84F7A2E3}"/>
              </a:ext>
            </a:extLst>
          </p:cNvPr>
          <p:cNvSpPr/>
          <p:nvPr/>
        </p:nvSpPr>
        <p:spPr>
          <a:xfrm>
            <a:off x="3761083" y="4341140"/>
            <a:ext cx="879629" cy="838127"/>
          </a:xfrm>
          <a:prstGeom prst="ellipse">
            <a:avLst/>
          </a:prstGeom>
          <a:solidFill>
            <a:srgbClr val="FFFFFF"/>
          </a:solidFill>
          <a:ln w="762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94" name="TextBox 69">
            <a:extLst>
              <a:ext uri="{FF2B5EF4-FFF2-40B4-BE49-F238E27FC236}">
                <a16:creationId xmlns:a16="http://schemas.microsoft.com/office/drawing/2014/main" id="{762335CA-C859-6D70-D9E3-D5A6BE500A52}"/>
              </a:ext>
            </a:extLst>
          </p:cNvPr>
          <p:cNvSpPr txBox="1"/>
          <p:nvPr/>
        </p:nvSpPr>
        <p:spPr>
          <a:xfrm>
            <a:off x="6510995" y="5400972"/>
            <a:ext cx="2440181"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400">
                <a:solidFill>
                  <a:srgbClr val="18413E"/>
                </a:solidFill>
                <a:latin typeface="+mn-lt"/>
                <a:ea typeface="+mn-ea"/>
                <a:cs typeface="+mn-cs"/>
                <a:sym typeface="Helvetica"/>
              </a:defRPr>
            </a:lvl1pPr>
          </a:lstStyle>
          <a:p>
            <a:r>
              <a:rPr lang="en-US" dirty="0"/>
              <a:t>Power of Influence</a:t>
            </a:r>
            <a:endParaRPr dirty="0"/>
          </a:p>
        </p:txBody>
      </p:sp>
      <p:sp>
        <p:nvSpPr>
          <p:cNvPr id="196" name="Oval 71">
            <a:extLst>
              <a:ext uri="{FF2B5EF4-FFF2-40B4-BE49-F238E27FC236}">
                <a16:creationId xmlns:a16="http://schemas.microsoft.com/office/drawing/2014/main" id="{5F6AD32C-140E-67E9-2688-66DED3821021}"/>
              </a:ext>
            </a:extLst>
          </p:cNvPr>
          <p:cNvSpPr/>
          <p:nvPr/>
        </p:nvSpPr>
        <p:spPr>
          <a:xfrm>
            <a:off x="7225808" y="4341140"/>
            <a:ext cx="879629" cy="838127"/>
          </a:xfrm>
          <a:prstGeom prst="ellipse">
            <a:avLst/>
          </a:prstGeom>
          <a:solidFill>
            <a:srgbClr val="FFFFFF"/>
          </a:solidFill>
          <a:ln w="762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198" name="TextBox 84">
            <a:extLst>
              <a:ext uri="{FF2B5EF4-FFF2-40B4-BE49-F238E27FC236}">
                <a16:creationId xmlns:a16="http://schemas.microsoft.com/office/drawing/2014/main" id="{CC7298FF-EA0B-5560-242B-48E2EFBC1763}"/>
              </a:ext>
            </a:extLst>
          </p:cNvPr>
          <p:cNvSpPr txBox="1"/>
          <p:nvPr/>
        </p:nvSpPr>
        <p:spPr>
          <a:xfrm>
            <a:off x="7955124" y="3527633"/>
            <a:ext cx="2440181" cy="3073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400">
                <a:solidFill>
                  <a:srgbClr val="18413E"/>
                </a:solidFill>
                <a:latin typeface="+mn-lt"/>
                <a:ea typeface="+mn-ea"/>
                <a:cs typeface="+mn-cs"/>
                <a:sym typeface="Helvetica"/>
              </a:defRPr>
            </a:lvl1pPr>
          </a:lstStyle>
          <a:p>
            <a:r>
              <a:rPr lang="en-US" dirty="0"/>
              <a:t>Correct</a:t>
            </a:r>
            <a:endParaRPr dirty="0"/>
          </a:p>
        </p:txBody>
      </p:sp>
      <p:sp>
        <p:nvSpPr>
          <p:cNvPr id="200" name="Oval 86">
            <a:extLst>
              <a:ext uri="{FF2B5EF4-FFF2-40B4-BE49-F238E27FC236}">
                <a16:creationId xmlns:a16="http://schemas.microsoft.com/office/drawing/2014/main" id="{E7E1A970-9BA3-F3B4-F110-844CE726B94A}"/>
              </a:ext>
            </a:extLst>
          </p:cNvPr>
          <p:cNvSpPr/>
          <p:nvPr/>
        </p:nvSpPr>
        <p:spPr>
          <a:xfrm>
            <a:off x="8669936" y="2467801"/>
            <a:ext cx="879629" cy="838127"/>
          </a:xfrm>
          <a:prstGeom prst="ellipse">
            <a:avLst/>
          </a:prstGeom>
          <a:solidFill>
            <a:srgbClr val="FFFFFF"/>
          </a:solidFill>
          <a:ln w="762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234" name="TextBox 233">
            <a:extLst>
              <a:ext uri="{FF2B5EF4-FFF2-40B4-BE49-F238E27FC236}">
                <a16:creationId xmlns:a16="http://schemas.microsoft.com/office/drawing/2014/main" id="{EF6A6B32-AD98-4158-DCCB-11742A21CDC2}"/>
              </a:ext>
            </a:extLst>
          </p:cNvPr>
          <p:cNvSpPr txBox="1"/>
          <p:nvPr/>
        </p:nvSpPr>
        <p:spPr>
          <a:xfrm>
            <a:off x="3334162" y="1025795"/>
            <a:ext cx="635366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18413E"/>
                </a:solidFill>
                <a:effectLst/>
                <a:uFillTx/>
                <a:latin typeface="+mj-lt"/>
                <a:ea typeface="+mj-ea"/>
                <a:cs typeface="+mj-cs"/>
                <a:sym typeface="Calibri"/>
              </a:rPr>
              <a:t>Importance of Verbal Communication</a:t>
            </a:r>
          </a:p>
        </p:txBody>
      </p:sp>
      <p:pic>
        <p:nvPicPr>
          <p:cNvPr id="236" name="Picture 235">
            <a:extLst>
              <a:ext uri="{FF2B5EF4-FFF2-40B4-BE49-F238E27FC236}">
                <a16:creationId xmlns:a16="http://schemas.microsoft.com/office/drawing/2014/main" id="{712100A1-CC50-4EE7-6220-E61392D7D0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94721" y="2676507"/>
            <a:ext cx="428860" cy="428860"/>
          </a:xfrm>
          <a:prstGeom prst="rect">
            <a:avLst/>
          </a:prstGeom>
        </p:spPr>
      </p:pic>
      <p:pic>
        <p:nvPicPr>
          <p:cNvPr id="238" name="Picture 237">
            <a:extLst>
              <a:ext uri="{FF2B5EF4-FFF2-40B4-BE49-F238E27FC236}">
                <a16:creationId xmlns:a16="http://schemas.microsoft.com/office/drawing/2014/main" id="{E447DA6D-F042-59D0-9CBC-51F40DEABEC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0687" y="2676507"/>
            <a:ext cx="429303" cy="429303"/>
          </a:xfrm>
          <a:prstGeom prst="rect">
            <a:avLst/>
          </a:prstGeom>
        </p:spPr>
      </p:pic>
      <p:pic>
        <p:nvPicPr>
          <p:cNvPr id="240" name="Picture 239">
            <a:extLst>
              <a:ext uri="{FF2B5EF4-FFF2-40B4-BE49-F238E27FC236}">
                <a16:creationId xmlns:a16="http://schemas.microsoft.com/office/drawing/2014/main" id="{47671D2A-17E7-E549-62D8-1FDFA710B75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19942" y="2591793"/>
            <a:ext cx="579616" cy="579616"/>
          </a:xfrm>
          <a:prstGeom prst="rect">
            <a:avLst/>
          </a:prstGeom>
        </p:spPr>
      </p:pic>
      <p:pic>
        <p:nvPicPr>
          <p:cNvPr id="242" name="Picture 241">
            <a:extLst>
              <a:ext uri="{FF2B5EF4-FFF2-40B4-BE49-F238E27FC236}">
                <a16:creationId xmlns:a16="http://schemas.microsoft.com/office/drawing/2014/main" id="{1D7128BD-5C6E-4069-8234-471696F40D9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96747" y="4585123"/>
            <a:ext cx="433852" cy="433852"/>
          </a:xfrm>
          <a:prstGeom prst="rect">
            <a:avLst/>
          </a:prstGeom>
        </p:spPr>
      </p:pic>
      <p:pic>
        <p:nvPicPr>
          <p:cNvPr id="244" name="Picture 243">
            <a:extLst>
              <a:ext uri="{FF2B5EF4-FFF2-40B4-BE49-F238E27FC236}">
                <a16:creationId xmlns:a16="http://schemas.microsoft.com/office/drawing/2014/main" id="{EF915CCC-49C0-7005-0AC3-9D672CAE57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80252" y="4472767"/>
            <a:ext cx="574872" cy="574872"/>
          </a:xfrm>
          <a:prstGeom prst="rect">
            <a:avLst/>
          </a:prstGeom>
        </p:spPr>
      </p:pic>
    </p:spTree>
    <p:extLst>
      <p:ext uri="{BB962C8B-B14F-4D97-AF65-F5344CB8AC3E}">
        <p14:creationId xmlns:p14="http://schemas.microsoft.com/office/powerpoint/2010/main" val="252744533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767A5C-523A-E41F-3C45-2F9214BD4F8C}"/>
              </a:ext>
            </a:extLst>
          </p:cNvPr>
          <p:cNvSpPr txBox="1"/>
          <p:nvPr/>
        </p:nvSpPr>
        <p:spPr>
          <a:xfrm>
            <a:off x="772998" y="3129699"/>
            <a:ext cx="836157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mj-lt"/>
                <a:ea typeface="+mj-ea"/>
                <a:cs typeface="+mj-cs"/>
                <a:sym typeface="Calibri"/>
              </a:rPr>
              <a:t>Verbal communication is the use of words to share information with other people.</a:t>
            </a:r>
          </a:p>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mj-lt"/>
                <a:ea typeface="+mj-ea"/>
                <a:cs typeface="+mj-cs"/>
                <a:sym typeface="Calibri"/>
              </a:rPr>
              <a:t>It can therefor include both spoken and written communication.</a:t>
            </a:r>
          </a:p>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mj-lt"/>
                <a:ea typeface="+mj-ea"/>
                <a:cs typeface="+mj-cs"/>
                <a:sym typeface="Calibri"/>
              </a:rPr>
              <a:t>However, many people use the term to describe only spoken communication.</a:t>
            </a:r>
          </a:p>
          <a:p>
            <a:pPr marL="0" marR="0" indent="0" algn="l" defTabSz="9144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a:ln>
                  <a:noFill/>
                </a:ln>
                <a:solidFill>
                  <a:srgbClr val="000000"/>
                </a:solidFill>
                <a:effectLst/>
                <a:uFillTx/>
                <a:latin typeface="+mj-lt"/>
                <a:ea typeface="+mj-ea"/>
                <a:cs typeface="+mj-cs"/>
                <a:sym typeface="Calibri"/>
              </a:rPr>
              <a:t>The verbal element of communication is all about the words that you choose, and how the how they are heard and interpreted.</a:t>
            </a:r>
          </a:p>
        </p:txBody>
      </p:sp>
      <p:sp>
        <p:nvSpPr>
          <p:cNvPr id="6" name="Rectangle 5">
            <a:extLst>
              <a:ext uri="{FF2B5EF4-FFF2-40B4-BE49-F238E27FC236}">
                <a16:creationId xmlns:a16="http://schemas.microsoft.com/office/drawing/2014/main" id="{2E9571D3-E757-3CE8-1322-6D171EC484AF}"/>
              </a:ext>
            </a:extLst>
          </p:cNvPr>
          <p:cNvSpPr/>
          <p:nvPr/>
        </p:nvSpPr>
        <p:spPr>
          <a:xfrm>
            <a:off x="9464512" y="2884601"/>
            <a:ext cx="2746343" cy="3973399"/>
          </a:xfrm>
          <a:prstGeom prst="rect">
            <a:avLst/>
          </a:prstGeom>
          <a:solidFill>
            <a:srgbClr val="FFC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5" name="Rectangle 4">
            <a:extLst>
              <a:ext uri="{FF2B5EF4-FFF2-40B4-BE49-F238E27FC236}">
                <a16:creationId xmlns:a16="http://schemas.microsoft.com/office/drawing/2014/main" id="{784D5A18-6AAE-A7E9-EBA1-CDD497B71087}"/>
              </a:ext>
            </a:extLst>
          </p:cNvPr>
          <p:cNvSpPr/>
          <p:nvPr/>
        </p:nvSpPr>
        <p:spPr>
          <a:xfrm>
            <a:off x="9464512" y="-9428"/>
            <a:ext cx="2746343" cy="3610467"/>
          </a:xfrm>
          <a:prstGeom prst="rect">
            <a:avLst/>
          </a:prstGeom>
          <a:solidFill>
            <a:srgbClr val="18413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7" name="TextBox 6">
            <a:extLst>
              <a:ext uri="{FF2B5EF4-FFF2-40B4-BE49-F238E27FC236}">
                <a16:creationId xmlns:a16="http://schemas.microsoft.com/office/drawing/2014/main" id="{802F5AA0-748D-5CE7-3997-7098C37E6F06}"/>
              </a:ext>
            </a:extLst>
          </p:cNvPr>
          <p:cNvSpPr txBox="1"/>
          <p:nvPr/>
        </p:nvSpPr>
        <p:spPr>
          <a:xfrm>
            <a:off x="772998" y="2606481"/>
            <a:ext cx="21775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18413E"/>
                </a:solidFill>
                <a:effectLst/>
                <a:uFillTx/>
                <a:latin typeface="+mj-lt"/>
                <a:ea typeface="+mj-ea"/>
                <a:cs typeface="+mj-cs"/>
                <a:sym typeface="Calibri"/>
              </a:rPr>
              <a:t>Conclusion -</a:t>
            </a:r>
          </a:p>
        </p:txBody>
      </p:sp>
    </p:spTree>
    <p:extLst>
      <p:ext uri="{BB962C8B-B14F-4D97-AF65-F5344CB8AC3E}">
        <p14:creationId xmlns:p14="http://schemas.microsoft.com/office/powerpoint/2010/main" val="1204135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413E"/>
        </a:solidFill>
        <a:effectLst/>
      </p:bgPr>
    </p:bg>
    <p:spTree>
      <p:nvGrpSpPr>
        <p:cNvPr id="1" name=""/>
        <p:cNvGrpSpPr/>
        <p:nvPr/>
      </p:nvGrpSpPr>
      <p:grpSpPr>
        <a:xfrm>
          <a:off x="0" y="0"/>
          <a:ext cx="0" cy="0"/>
          <a:chOff x="0" y="0"/>
          <a:chExt cx="0" cy="0"/>
        </a:xfrm>
      </p:grpSpPr>
      <p:sp>
        <p:nvSpPr>
          <p:cNvPr id="784" name="TextBox 5"/>
          <p:cNvSpPr txBox="1"/>
          <p:nvPr/>
        </p:nvSpPr>
        <p:spPr>
          <a:xfrm>
            <a:off x="3237243" y="2497976"/>
            <a:ext cx="5717514" cy="184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1500" b="1">
                <a:solidFill>
                  <a:schemeClr val="accent4"/>
                </a:solidFill>
                <a:latin typeface="+mn-lt"/>
                <a:ea typeface="+mn-ea"/>
                <a:cs typeface="+mn-cs"/>
                <a:sym typeface="Helvetica"/>
              </a:defRPr>
            </a:lvl1pPr>
          </a:lstStyle>
          <a:p>
            <a:r>
              <a:t>thanks.</a:t>
            </a:r>
          </a:p>
        </p:txBody>
      </p:sp>
      <p:sp>
        <p:nvSpPr>
          <p:cNvPr id="788" name="Straight Connector 10"/>
          <p:cNvSpPr/>
          <p:nvPr/>
        </p:nvSpPr>
        <p:spPr>
          <a:xfrm>
            <a:off x="825622" y="5770486"/>
            <a:ext cx="10511163" cy="1"/>
          </a:xfrm>
          <a:prstGeom prst="line">
            <a:avLst/>
          </a:prstGeom>
          <a:ln w="6350">
            <a:solidFill>
              <a:schemeClr val="accent4"/>
            </a:solidFill>
            <a:miter/>
          </a:ln>
        </p:spPr>
        <p:txBody>
          <a:bodyPr lIns="45719" rIns="45719"/>
          <a:lstStyle/>
          <a:p>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alpha val="1000"/>
          </a:schemeClr>
        </a:solidFill>
        <a:effectLst/>
      </p:bgPr>
    </p:bg>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849E39D-19C4-3B0B-C81F-0B3386BA2999}"/>
              </a:ext>
            </a:extLst>
          </p:cNvPr>
          <p:cNvPicPr>
            <a:picLocks noGrp="1" noChangeAspect="1"/>
          </p:cNvPicPr>
          <p:nvPr>
            <p:ph type="pic" idx="21"/>
          </p:nvPr>
        </p:nvPicPr>
        <p:blipFill>
          <a:blip r:embed="rId2" cstate="print">
            <a:extLst>
              <a:ext uri="{BEBA8EAE-BF5A-486C-A8C5-ECC9F3942E4B}">
                <a14:imgProps xmlns:a14="http://schemas.microsoft.com/office/drawing/2010/main">
                  <a14:imgLayer r:embed="rId3">
                    <a14:imgEffect>
                      <a14:sharpenSoften amount="-72000"/>
                    </a14:imgEffect>
                    <a14:imgEffect>
                      <a14:colorTemperature colorTemp="6461"/>
                    </a14:imgEffect>
                    <a14:imgEffect>
                      <a14:brightnessContrast bright="-40000" contrast="20000"/>
                    </a14:imgEffect>
                  </a14:imgLayer>
                </a14:imgProps>
              </a:ext>
              <a:ext uri="{28A0092B-C50C-407E-A947-70E740481C1C}">
                <a14:useLocalDpi xmlns:a14="http://schemas.microsoft.com/office/drawing/2010/main" val="0"/>
              </a:ext>
            </a:extLst>
          </a:blip>
          <a:srcRect t="7813" b="7813"/>
          <a:stretch>
            <a:fillRect/>
          </a:stretch>
        </p:blipFill>
        <p:spPr>
          <a:solidFill>
            <a:schemeClr val="tx1"/>
          </a:solidFill>
        </p:spPr>
      </p:pic>
      <p:sp>
        <p:nvSpPr>
          <p:cNvPr id="211" name="Straight Connector 21"/>
          <p:cNvSpPr/>
          <p:nvPr/>
        </p:nvSpPr>
        <p:spPr>
          <a:xfrm>
            <a:off x="520821" y="1109709"/>
            <a:ext cx="11150356" cy="1"/>
          </a:xfrm>
          <a:prstGeom prst="line">
            <a:avLst/>
          </a:prstGeom>
          <a:ln w="6350">
            <a:solidFill>
              <a:srgbClr val="FFC000"/>
            </a:solidFill>
            <a:miter/>
          </a:ln>
        </p:spPr>
        <p:txBody>
          <a:bodyPr lIns="45719" rIns="45719"/>
          <a:lstStyle/>
          <a:p>
            <a:endParaRPr/>
          </a:p>
        </p:txBody>
      </p:sp>
      <p:sp>
        <p:nvSpPr>
          <p:cNvPr id="212" name="Straight Connector 22"/>
          <p:cNvSpPr/>
          <p:nvPr/>
        </p:nvSpPr>
        <p:spPr>
          <a:xfrm>
            <a:off x="520821" y="5834109"/>
            <a:ext cx="11150356" cy="1"/>
          </a:xfrm>
          <a:prstGeom prst="line">
            <a:avLst/>
          </a:prstGeom>
          <a:ln w="6350">
            <a:solidFill>
              <a:srgbClr val="FFC000"/>
            </a:solidFill>
            <a:miter/>
          </a:ln>
        </p:spPr>
        <p:txBody>
          <a:bodyPr lIns="45719" rIns="45719"/>
          <a:lstStyle/>
          <a:p>
            <a:endParaRPr/>
          </a:p>
        </p:txBody>
      </p:sp>
      <p:sp>
        <p:nvSpPr>
          <p:cNvPr id="208" name="TextBox 17"/>
          <p:cNvSpPr txBox="1"/>
          <p:nvPr/>
        </p:nvSpPr>
        <p:spPr>
          <a:xfrm>
            <a:off x="1330750" y="3103461"/>
            <a:ext cx="9530498"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gn="ctr">
              <a:defRPr sz="13800" b="1">
                <a:solidFill>
                  <a:schemeClr val="accent4"/>
                </a:solidFill>
                <a:latin typeface="+mn-lt"/>
                <a:ea typeface="+mn-ea"/>
                <a:cs typeface="+mn-cs"/>
                <a:sym typeface="Helvetica"/>
              </a:defRPr>
            </a:lvl1pPr>
          </a:lstStyle>
          <a:p>
            <a:r>
              <a:rPr lang="en-US" sz="8000" dirty="0">
                <a:solidFill>
                  <a:schemeClr val="bg1"/>
                </a:solidFill>
              </a:rPr>
              <a:t>COMMUNICATION</a:t>
            </a:r>
          </a:p>
        </p:txBody>
      </p:sp>
      <p:sp>
        <p:nvSpPr>
          <p:cNvPr id="7" name="TextBox 6">
            <a:extLst>
              <a:ext uri="{FF2B5EF4-FFF2-40B4-BE49-F238E27FC236}">
                <a16:creationId xmlns:a16="http://schemas.microsoft.com/office/drawing/2014/main" id="{B4CB088D-1FF4-6721-E459-0DF7BEC7CA27}"/>
              </a:ext>
            </a:extLst>
          </p:cNvPr>
          <p:cNvSpPr txBox="1"/>
          <p:nvPr/>
        </p:nvSpPr>
        <p:spPr>
          <a:xfrm>
            <a:off x="1733353" y="2505670"/>
            <a:ext cx="872529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sz="5400" b="1" dirty="0">
                <a:solidFill>
                  <a:schemeClr val="bg1"/>
                </a:solidFill>
              </a:rPr>
              <a:t>VERBAL</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Rectangle 11"/>
          <p:cNvSpPr/>
          <p:nvPr/>
        </p:nvSpPr>
        <p:spPr>
          <a:xfrm>
            <a:off x="10981677" y="-1"/>
            <a:ext cx="1210322" cy="6233966"/>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215" name="Rectangle 6"/>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18" name="TextBox 9"/>
          <p:cNvSpPr txBox="1"/>
          <p:nvPr/>
        </p:nvSpPr>
        <p:spPr>
          <a:xfrm>
            <a:off x="865425" y="2675987"/>
            <a:ext cx="5230575" cy="13450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b">
            <a:spAutoFit/>
          </a:bodyPr>
          <a:lstStyle>
            <a:lvl1pPr>
              <a:lnSpc>
                <a:spcPct val="200000"/>
              </a:lnSpc>
              <a:defRPr sz="900">
                <a:latin typeface="+mn-lt"/>
                <a:ea typeface="+mn-ea"/>
                <a:cs typeface="+mn-cs"/>
                <a:sym typeface="Helvetica"/>
              </a:defRPr>
            </a:lvl1pPr>
          </a:lstStyle>
          <a:p>
            <a:pPr>
              <a:lnSpc>
                <a:spcPct val="150000"/>
              </a:lnSpc>
            </a:pPr>
            <a:r>
              <a:rPr lang="en-US" sz="1400" dirty="0"/>
              <a:t>Communication is a process of sending and receiving a message between two parties. Actually communication is the process of transferring information and understanding from one or more people to one or more people.</a:t>
            </a:r>
            <a:endParaRPr sz="1400" dirty="0"/>
          </a:p>
        </p:txBody>
      </p:sp>
      <p:sp>
        <p:nvSpPr>
          <p:cNvPr id="219" name="TextBox 10"/>
          <p:cNvSpPr txBox="1"/>
          <p:nvPr/>
        </p:nvSpPr>
        <p:spPr>
          <a:xfrm>
            <a:off x="817925" y="1109661"/>
            <a:ext cx="4743931"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b="1">
                <a:solidFill>
                  <a:srgbClr val="18413E"/>
                </a:solidFill>
                <a:latin typeface="+mn-lt"/>
                <a:ea typeface="+mn-ea"/>
                <a:cs typeface="+mn-cs"/>
                <a:sym typeface="Helvetica"/>
              </a:defRPr>
            </a:lvl1pPr>
          </a:lstStyle>
          <a:p>
            <a:r>
              <a:rPr lang="en-US" dirty="0"/>
              <a:t>What is Communication?</a:t>
            </a:r>
          </a:p>
        </p:txBody>
      </p:sp>
      <p:sp>
        <p:nvSpPr>
          <p:cNvPr id="220" name="Rectangle 12"/>
          <p:cNvSpPr/>
          <p:nvPr/>
        </p:nvSpPr>
        <p:spPr>
          <a:xfrm>
            <a:off x="7368464" y="-1"/>
            <a:ext cx="3613215" cy="1109710"/>
          </a:xfrm>
          <a:prstGeom prst="rect">
            <a:avLst/>
          </a:prstGeom>
          <a:solidFill>
            <a:srgbClr val="FFC000"/>
          </a:solidFill>
          <a:ln w="12700">
            <a:miter lim="400000"/>
          </a:ln>
        </p:spPr>
        <p:txBody>
          <a:bodyPr lIns="45719" rIns="45719" anchor="ctr"/>
          <a:lstStyle/>
          <a:p>
            <a:pPr algn="ctr">
              <a:defRPr>
                <a:solidFill>
                  <a:srgbClr val="FFFFFF"/>
                </a:solidFill>
              </a:defRPr>
            </a:pPr>
            <a:endParaRPr dirty="0"/>
          </a:p>
        </p:txBody>
      </p:sp>
      <p:pic>
        <p:nvPicPr>
          <p:cNvPr id="224" name="Picture Placeholder 2" descr="Picture Placeholder 2"/>
          <p:cNvPicPr>
            <a:picLocks noGrp="1" noChangeAspect="1"/>
          </p:cNvPicPr>
          <p:nvPr>
            <p:ph type="pic" sz="half" idx="21"/>
          </p:nvPr>
        </p:nvPicPr>
        <p:blipFill rotWithShape="1">
          <a:blip r:embed="rId2"/>
          <a:srcRect l="14746" r="14746"/>
          <a:stretch/>
        </p:blipFill>
        <p:spPr>
          <a:prstGeom prst="rect">
            <a:avLst/>
          </a:prstGeom>
          <a:noFill/>
        </p:spPr>
      </p:pic>
      <p:pic>
        <p:nvPicPr>
          <p:cNvPr id="6" name="Picture 5">
            <a:extLst>
              <a:ext uri="{FF2B5EF4-FFF2-40B4-BE49-F238E27FC236}">
                <a16:creationId xmlns:a16="http://schemas.microsoft.com/office/drawing/2014/main" id="{B63BD84C-CDA8-3E45-322B-B27D4CC78C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6610174" y="1867304"/>
            <a:ext cx="5128435" cy="3613150"/>
          </a:xfrm>
          <a:prstGeom prst="rect">
            <a:avLst/>
          </a:prstGeom>
        </p:spPr>
      </p:pic>
      <p:grpSp>
        <p:nvGrpSpPr>
          <p:cNvPr id="16" name="Group 15">
            <a:extLst>
              <a:ext uri="{FF2B5EF4-FFF2-40B4-BE49-F238E27FC236}">
                <a16:creationId xmlns:a16="http://schemas.microsoft.com/office/drawing/2014/main" id="{53B115BB-D399-0C98-15A1-75B4D42808B5}"/>
              </a:ext>
            </a:extLst>
          </p:cNvPr>
          <p:cNvGrpSpPr/>
          <p:nvPr/>
        </p:nvGrpSpPr>
        <p:grpSpPr>
          <a:xfrm>
            <a:off x="865425" y="4687885"/>
            <a:ext cx="5500002" cy="646329"/>
            <a:chOff x="865425" y="4687885"/>
            <a:chExt cx="5500002" cy="646329"/>
          </a:xfrm>
        </p:grpSpPr>
        <p:sp>
          <p:nvSpPr>
            <p:cNvPr id="8" name="Rectangle 7">
              <a:extLst>
                <a:ext uri="{FF2B5EF4-FFF2-40B4-BE49-F238E27FC236}">
                  <a16:creationId xmlns:a16="http://schemas.microsoft.com/office/drawing/2014/main" id="{605B6830-8EBC-7AC1-B871-A1690856CC6C}"/>
                </a:ext>
              </a:extLst>
            </p:cNvPr>
            <p:cNvSpPr/>
            <p:nvPr/>
          </p:nvSpPr>
          <p:spPr>
            <a:xfrm>
              <a:off x="865425" y="4806357"/>
              <a:ext cx="1313571" cy="369330"/>
            </a:xfrm>
            <a:prstGeom prst="rect">
              <a:avLst/>
            </a:prstGeom>
            <a:solidFill>
              <a:schemeClr val="accent1">
                <a:lumMod val="40000"/>
                <a:lumOff val="6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Sender</a:t>
              </a:r>
            </a:p>
          </p:txBody>
        </p:sp>
        <p:cxnSp>
          <p:nvCxnSpPr>
            <p:cNvPr id="10" name="Straight Arrow Connector 9">
              <a:extLst>
                <a:ext uri="{FF2B5EF4-FFF2-40B4-BE49-F238E27FC236}">
                  <a16:creationId xmlns:a16="http://schemas.microsoft.com/office/drawing/2014/main" id="{5F474CA3-0AF6-5B60-FD02-0B1FA8C7424E}"/>
                </a:ext>
              </a:extLst>
            </p:cNvPr>
            <p:cNvCxnSpPr>
              <a:cxnSpLocks/>
            </p:cNvCxnSpPr>
            <p:nvPr/>
          </p:nvCxnSpPr>
          <p:spPr>
            <a:xfrm>
              <a:off x="2285998" y="4990289"/>
              <a:ext cx="54475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3" name="Rectangle 12">
              <a:extLst>
                <a:ext uri="{FF2B5EF4-FFF2-40B4-BE49-F238E27FC236}">
                  <a16:creationId xmlns:a16="http://schemas.microsoft.com/office/drawing/2014/main" id="{4A86BC64-7DDD-5B37-ED61-CCBDA1E79544}"/>
                </a:ext>
              </a:extLst>
            </p:cNvPr>
            <p:cNvSpPr/>
            <p:nvPr/>
          </p:nvSpPr>
          <p:spPr>
            <a:xfrm>
              <a:off x="2944169" y="4687885"/>
              <a:ext cx="1313571" cy="646329"/>
            </a:xfrm>
            <a:prstGeom prst="rect">
              <a:avLst/>
            </a:prstGeom>
            <a:solidFill>
              <a:schemeClr val="accent1">
                <a:lumMod val="40000"/>
                <a:lumOff val="6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Message/</a:t>
              </a:r>
            </a:p>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Information</a:t>
              </a:r>
            </a:p>
          </p:txBody>
        </p:sp>
        <p:cxnSp>
          <p:nvCxnSpPr>
            <p:cNvPr id="14" name="Straight Arrow Connector 13">
              <a:extLst>
                <a:ext uri="{FF2B5EF4-FFF2-40B4-BE49-F238E27FC236}">
                  <a16:creationId xmlns:a16="http://schemas.microsoft.com/office/drawing/2014/main" id="{887C2158-0C7B-2E39-AF5A-48F0100930AD}"/>
                </a:ext>
              </a:extLst>
            </p:cNvPr>
            <p:cNvCxnSpPr>
              <a:cxnSpLocks/>
            </p:cNvCxnSpPr>
            <p:nvPr/>
          </p:nvCxnSpPr>
          <p:spPr>
            <a:xfrm>
              <a:off x="4345020" y="4990289"/>
              <a:ext cx="544751"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
          <p:nvSpPr>
            <p:cNvPr id="15" name="Rectangle 14">
              <a:extLst>
                <a:ext uri="{FF2B5EF4-FFF2-40B4-BE49-F238E27FC236}">
                  <a16:creationId xmlns:a16="http://schemas.microsoft.com/office/drawing/2014/main" id="{A8B2404F-0587-91A4-8693-2117D4360357}"/>
                </a:ext>
              </a:extLst>
            </p:cNvPr>
            <p:cNvSpPr/>
            <p:nvPr/>
          </p:nvSpPr>
          <p:spPr>
            <a:xfrm>
              <a:off x="5051856" y="4805624"/>
              <a:ext cx="1313571" cy="369330"/>
            </a:xfrm>
            <a:prstGeom prst="rect">
              <a:avLst/>
            </a:prstGeom>
            <a:solidFill>
              <a:schemeClr val="accent1">
                <a:lumMod val="40000"/>
                <a:lumOff val="60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Calibri"/>
                </a:rPr>
                <a:t>Receiver</a:t>
              </a:r>
            </a:p>
          </p:txBody>
        </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Rectangle 5"/>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37" name="Rectangle 15"/>
          <p:cNvSpPr/>
          <p:nvPr/>
        </p:nvSpPr>
        <p:spPr>
          <a:xfrm>
            <a:off x="11256884" y="0"/>
            <a:ext cx="935116" cy="798990"/>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234" name="TextBox 12"/>
          <p:cNvSpPr txBox="1"/>
          <p:nvPr/>
        </p:nvSpPr>
        <p:spPr>
          <a:xfrm>
            <a:off x="5881308" y="1453925"/>
            <a:ext cx="5986437" cy="12003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sz="3200" dirty="0"/>
              <a:t>What is</a:t>
            </a:r>
          </a:p>
          <a:p>
            <a:r>
              <a:rPr lang="en-US" dirty="0"/>
              <a:t>Verbal Communication?</a:t>
            </a:r>
            <a:endParaRPr dirty="0"/>
          </a:p>
        </p:txBody>
      </p:sp>
      <p:sp>
        <p:nvSpPr>
          <p:cNvPr id="2" name="TextBox 9">
            <a:extLst>
              <a:ext uri="{FF2B5EF4-FFF2-40B4-BE49-F238E27FC236}">
                <a16:creationId xmlns:a16="http://schemas.microsoft.com/office/drawing/2014/main" id="{CFBAAA15-729B-78A6-8741-0FEF395A8E50}"/>
              </a:ext>
            </a:extLst>
          </p:cNvPr>
          <p:cNvSpPr txBox="1"/>
          <p:nvPr/>
        </p:nvSpPr>
        <p:spPr>
          <a:xfrm>
            <a:off x="5881308" y="2701666"/>
            <a:ext cx="5671309" cy="166821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nchor="b">
            <a:spAutoFit/>
          </a:bodyPr>
          <a:lstStyle>
            <a:lvl1pPr>
              <a:lnSpc>
                <a:spcPct val="200000"/>
              </a:lnSpc>
              <a:defRPr sz="900">
                <a:latin typeface="+mn-lt"/>
                <a:ea typeface="+mn-ea"/>
                <a:cs typeface="+mn-cs"/>
                <a:sym typeface="Helvetica"/>
              </a:defRPr>
            </a:lvl1pPr>
          </a:lstStyle>
          <a:p>
            <a:pPr>
              <a:lnSpc>
                <a:spcPct val="150000"/>
              </a:lnSpc>
            </a:pPr>
            <a:r>
              <a:rPr lang="en-US" sz="1400" dirty="0"/>
              <a:t>The Verbal Communication is a type of communication where in the message is transmitted through the spoken words. Here the sender gives words to his feelings, thoughts, ideas and opinions and expresses them in the form of speeches, discussions, presentations, and conversations.</a:t>
            </a:r>
            <a:endParaRPr sz="1400" dirty="0"/>
          </a:p>
        </p:txBody>
      </p:sp>
      <p:pic>
        <p:nvPicPr>
          <p:cNvPr id="6" name="Picture Placeholder 5">
            <a:extLst>
              <a:ext uri="{FF2B5EF4-FFF2-40B4-BE49-F238E27FC236}">
                <a16:creationId xmlns:a16="http://schemas.microsoft.com/office/drawing/2014/main" id="{15376841-92A0-2D36-D1ED-2C21CE1425CC}"/>
              </a:ext>
            </a:extLst>
          </p:cNvPr>
          <p:cNvPicPr>
            <a:picLocks noGrp="1" noChangeAspect="1"/>
          </p:cNvPicPr>
          <p:nvPr>
            <p:ph type="pic" sz="half" idx="21"/>
          </p:nvPr>
        </p:nvPicPr>
        <p:blipFill rotWithShape="1">
          <a:blip r:embed="rId2" cstate="print">
            <a:extLst>
              <a:ext uri="{28A0092B-C50C-407E-A947-70E740481C1C}">
                <a14:useLocalDpi xmlns:a14="http://schemas.microsoft.com/office/drawing/2010/main" val="0"/>
              </a:ext>
            </a:extLst>
          </a:blip>
          <a:srcRect l="21465" t="7" r="17492" b="-7"/>
          <a:stretch/>
        </p:blipFill>
        <p:spPr>
          <a:xfrm>
            <a:off x="0" y="0"/>
            <a:ext cx="4945063" cy="6256338"/>
          </a:xfrm>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Picture Placeholder 2"/>
          <p:cNvPicPr>
            <a:picLocks noGrp="1" noChangeAspect="1"/>
          </p:cNvPicPr>
          <p:nvPr>
            <p:ph type="pic" sz="quarter" idx="21"/>
          </p:nvPr>
        </p:nvPicPr>
        <p:blipFill>
          <a:blip r:embed="rId2">
            <a:extLst>
              <a:ext uri="{28A0092B-C50C-407E-A947-70E740481C1C}">
                <a14:useLocalDpi xmlns:a14="http://schemas.microsoft.com/office/drawing/2010/main" val="0"/>
              </a:ext>
            </a:extLst>
          </a:blip>
          <a:srcRect l="16391" r="16391"/>
          <a:stretch/>
        </p:blipFill>
        <p:spPr>
          <a:xfrm>
            <a:off x="8123237" y="3195687"/>
            <a:ext cx="4052327" cy="4021138"/>
          </a:xfrm>
        </p:spPr>
      </p:pic>
      <p:pic>
        <p:nvPicPr>
          <p:cNvPr id="6" name="Picture Placeholder 5">
            <a:extLst>
              <a:ext uri="{FF2B5EF4-FFF2-40B4-BE49-F238E27FC236}">
                <a16:creationId xmlns:a16="http://schemas.microsoft.com/office/drawing/2014/main" id="{FDE29DB8-8060-D926-55BE-CCE7143C05F1}"/>
              </a:ext>
            </a:extLst>
          </p:cNvPr>
          <p:cNvPicPr>
            <a:picLocks noGrp="1" noChangeAspect="1"/>
          </p:cNvPicPr>
          <p:nvPr>
            <p:ph type="pic" sz="quarter" idx="22"/>
          </p:nvPr>
        </p:nvPicPr>
        <p:blipFill>
          <a:blip r:embed="rId3">
            <a:extLst>
              <a:ext uri="{28A0092B-C50C-407E-A947-70E740481C1C}">
                <a14:useLocalDpi xmlns:a14="http://schemas.microsoft.com/office/drawing/2010/main" val="0"/>
              </a:ext>
            </a:extLst>
          </a:blip>
          <a:srcRect l="8018" r="8018"/>
          <a:stretch>
            <a:fillRect/>
          </a:stretch>
        </p:blipFill>
        <p:spPr>
          <a:xfrm>
            <a:off x="8123237" y="0"/>
            <a:ext cx="4068763" cy="3195687"/>
          </a:xfrm>
        </p:spPr>
      </p:pic>
      <p:sp>
        <p:nvSpPr>
          <p:cNvPr id="241" name="Rectangle 5"/>
          <p:cNvSpPr/>
          <p:nvPr/>
        </p:nvSpPr>
        <p:spPr>
          <a:xfrm>
            <a:off x="16436" y="639137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48" name="TextBox 12"/>
          <p:cNvSpPr txBox="1"/>
          <p:nvPr/>
        </p:nvSpPr>
        <p:spPr>
          <a:xfrm>
            <a:off x="729303" y="3069992"/>
            <a:ext cx="6648196" cy="4832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3600" b="1">
                <a:solidFill>
                  <a:srgbClr val="18413E"/>
                </a:solidFill>
                <a:latin typeface="+mn-lt"/>
                <a:ea typeface="+mn-ea"/>
                <a:cs typeface="+mn-cs"/>
                <a:sym typeface="Helvetica"/>
              </a:defRPr>
            </a:lvl1pPr>
          </a:lstStyle>
          <a:p>
            <a:r>
              <a:rPr lang="en-US" sz="3200" dirty="0"/>
              <a:t>Types of Verbal Communication-</a:t>
            </a:r>
            <a:endParaRPr sz="3200" dirty="0"/>
          </a:p>
        </p:txBody>
      </p:sp>
      <p:sp>
        <p:nvSpPr>
          <p:cNvPr id="5" name="Rectangle 4">
            <a:extLst>
              <a:ext uri="{FF2B5EF4-FFF2-40B4-BE49-F238E27FC236}">
                <a16:creationId xmlns:a16="http://schemas.microsoft.com/office/drawing/2014/main" id="{3D5BB04D-9BE3-2200-C465-F380F3B5C88B}"/>
              </a:ext>
            </a:extLst>
          </p:cNvPr>
          <p:cNvSpPr/>
          <p:nvPr/>
        </p:nvSpPr>
        <p:spPr>
          <a:xfrm>
            <a:off x="926397" y="3917069"/>
            <a:ext cx="4925067" cy="788516"/>
          </a:xfrm>
          <a:prstGeom prst="rect">
            <a:avLst/>
          </a:prstGeom>
          <a:no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i="0" u="none" strike="noStrike" cap="none" spc="0" normalizeH="0" baseline="0" dirty="0">
                <a:ln>
                  <a:noFill/>
                </a:ln>
                <a:solidFill>
                  <a:srgbClr val="18413E"/>
                </a:solidFill>
                <a:effectLst/>
                <a:uFillTx/>
                <a:latin typeface="+mj-lt"/>
                <a:ea typeface="+mj-ea"/>
                <a:cs typeface="+mj-cs"/>
                <a:sym typeface="Calibri"/>
              </a:rPr>
              <a:t>1. Oral Communication</a:t>
            </a:r>
          </a:p>
          <a:p>
            <a:pPr marL="0" marR="0" indent="0" algn="l" defTabSz="914400" rtl="0" fontAlgn="auto" latinLnBrk="0" hangingPunct="0">
              <a:lnSpc>
                <a:spcPct val="100000"/>
              </a:lnSpc>
              <a:spcBef>
                <a:spcPts val="0"/>
              </a:spcBef>
              <a:spcAft>
                <a:spcPts val="0"/>
              </a:spcAft>
              <a:buClrTx/>
              <a:buSzTx/>
              <a:buFontTx/>
              <a:buNone/>
              <a:tabLst/>
            </a:pPr>
            <a:r>
              <a:rPr lang="en-US" sz="2800" dirty="0">
                <a:solidFill>
                  <a:srgbClr val="18413E"/>
                </a:solidFill>
              </a:rPr>
              <a:t>2. Written Communication</a:t>
            </a:r>
            <a:endParaRPr kumimoji="0" lang="en-US" sz="2800" i="0" u="none" strike="noStrike" cap="none" spc="0" normalizeH="0" baseline="0" dirty="0">
              <a:ln>
                <a:noFill/>
              </a:ln>
              <a:solidFill>
                <a:srgbClr val="18413E"/>
              </a:solidFill>
              <a:effectLst/>
              <a:uFillTx/>
              <a:latin typeface="+mj-lt"/>
              <a:ea typeface="+mj-ea"/>
              <a:cs typeface="+mj-cs"/>
              <a:sym typeface="Calibri"/>
            </a:endParaRPr>
          </a:p>
        </p:txBody>
      </p:sp>
    </p:spTree>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Rectangle 5"/>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66" name="Rectangle 11"/>
          <p:cNvSpPr/>
          <p:nvPr/>
        </p:nvSpPr>
        <p:spPr>
          <a:xfrm>
            <a:off x="8123238" y="-9833"/>
            <a:ext cx="4068763" cy="2379218"/>
          </a:xfrm>
          <a:prstGeom prst="rect">
            <a:avLst/>
          </a:prstGeom>
          <a:solidFill>
            <a:srgbClr val="18413E"/>
          </a:solidFill>
          <a:ln w="12700">
            <a:miter lim="400000"/>
          </a:ln>
        </p:spPr>
        <p:txBody>
          <a:bodyPr lIns="45719" rIns="45719" anchor="ctr"/>
          <a:lstStyle/>
          <a:p>
            <a:pPr algn="ctr">
              <a:defRPr>
                <a:solidFill>
                  <a:srgbClr val="FFFFFF"/>
                </a:solidFill>
              </a:defRPr>
            </a:pPr>
            <a:endParaRPr/>
          </a:p>
        </p:txBody>
      </p:sp>
      <p:sp>
        <p:nvSpPr>
          <p:cNvPr id="268" name="TextBox 13"/>
          <p:cNvSpPr txBox="1"/>
          <p:nvPr/>
        </p:nvSpPr>
        <p:spPr>
          <a:xfrm>
            <a:off x="1214727" y="3629799"/>
            <a:ext cx="543899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200000"/>
              </a:lnSpc>
              <a:defRPr sz="900">
                <a:latin typeface="+mn-lt"/>
                <a:ea typeface="+mn-ea"/>
                <a:cs typeface="+mn-cs"/>
                <a:sym typeface="Helvetica"/>
              </a:defRPr>
            </a:lvl1pPr>
          </a:lstStyle>
          <a:p>
            <a:pPr>
              <a:lnSpc>
                <a:spcPct val="100000"/>
              </a:lnSpc>
            </a:pPr>
            <a:r>
              <a:rPr lang="en-US" sz="1800" b="1" dirty="0"/>
              <a:t>Oral communication</a:t>
            </a:r>
            <a:r>
              <a:rPr lang="en-US" sz="1800" dirty="0"/>
              <a:t> is process of expressing information or ideas by word  of mouth.</a:t>
            </a:r>
            <a:endParaRPr sz="1800" dirty="0"/>
          </a:p>
        </p:txBody>
      </p:sp>
      <p:sp>
        <p:nvSpPr>
          <p:cNvPr id="269" name="TextBox 14"/>
          <p:cNvSpPr txBox="1"/>
          <p:nvPr/>
        </p:nvSpPr>
        <p:spPr>
          <a:xfrm>
            <a:off x="1268227" y="1345238"/>
            <a:ext cx="5331988" cy="7078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4000" b="1">
                <a:solidFill>
                  <a:srgbClr val="18413E"/>
                </a:solidFill>
                <a:latin typeface="+mn-lt"/>
                <a:ea typeface="+mn-ea"/>
                <a:cs typeface="+mn-cs"/>
                <a:sym typeface="Helvetica"/>
              </a:defRPr>
            </a:lvl1pPr>
          </a:lstStyle>
          <a:p>
            <a:r>
              <a:rPr lang="en-US" dirty="0"/>
              <a:t>Oral Communication</a:t>
            </a:r>
            <a:endParaRPr dirty="0"/>
          </a:p>
        </p:txBody>
      </p:sp>
      <p:pic>
        <p:nvPicPr>
          <p:cNvPr id="17" name="Picture Placeholder 16">
            <a:extLst>
              <a:ext uri="{FF2B5EF4-FFF2-40B4-BE49-F238E27FC236}">
                <a16:creationId xmlns:a16="http://schemas.microsoft.com/office/drawing/2014/main" id="{93EBFF61-CCF8-4C9F-4006-C06678CE34E4}"/>
              </a:ext>
            </a:extLst>
          </p:cNvPr>
          <p:cNvPicPr>
            <a:picLocks noGrp="1" noChangeAspect="1"/>
          </p:cNvPicPr>
          <p:nvPr>
            <p:ph type="pic" sz="quarter" idx="22"/>
          </p:nvPr>
        </p:nvPicPr>
        <p:blipFill>
          <a:blip r:embed="rId2" cstate="print">
            <a:extLst>
              <a:ext uri="{28A0092B-C50C-407E-A947-70E740481C1C}">
                <a14:useLocalDpi xmlns:a14="http://schemas.microsoft.com/office/drawing/2010/main" val="0"/>
              </a:ext>
            </a:extLst>
          </a:blip>
          <a:srcRect t="2361" b="2361"/>
          <a:stretch>
            <a:fillRect/>
          </a:stretch>
        </p:blipFill>
        <p:spPr/>
      </p:pic>
      <p:sp>
        <p:nvSpPr>
          <p:cNvPr id="20" name="TextBox 13">
            <a:extLst>
              <a:ext uri="{FF2B5EF4-FFF2-40B4-BE49-F238E27FC236}">
                <a16:creationId xmlns:a16="http://schemas.microsoft.com/office/drawing/2014/main" id="{B5ED5ED1-6A75-A870-2121-78BEE8F3CF61}"/>
              </a:ext>
            </a:extLst>
          </p:cNvPr>
          <p:cNvSpPr txBox="1"/>
          <p:nvPr/>
        </p:nvSpPr>
        <p:spPr>
          <a:xfrm>
            <a:off x="1214726" y="4341725"/>
            <a:ext cx="543899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lnSpc>
                <a:spcPct val="200000"/>
              </a:lnSpc>
              <a:defRPr sz="900">
                <a:latin typeface="+mn-lt"/>
                <a:ea typeface="+mn-ea"/>
                <a:cs typeface="+mn-cs"/>
                <a:sym typeface="Helvetica"/>
              </a:defRPr>
            </a:lvl1pPr>
          </a:lstStyle>
          <a:p>
            <a:pPr>
              <a:lnSpc>
                <a:spcPct val="100000"/>
              </a:lnSpc>
            </a:pPr>
            <a:r>
              <a:rPr lang="en-US" sz="1800" b="1" dirty="0"/>
              <a:t>Oral communication</a:t>
            </a:r>
            <a:r>
              <a:rPr lang="en-US" sz="1800" dirty="0"/>
              <a:t> describes any type of interaction that makes use of spoken words.</a:t>
            </a:r>
            <a:endParaRPr sz="1800" dirty="0"/>
          </a:p>
        </p:txBody>
      </p:sp>
      <p:sp>
        <p:nvSpPr>
          <p:cNvPr id="2" name="TextBox 1">
            <a:extLst>
              <a:ext uri="{FF2B5EF4-FFF2-40B4-BE49-F238E27FC236}">
                <a16:creationId xmlns:a16="http://schemas.microsoft.com/office/drawing/2014/main" id="{DA78F69E-9E1A-9DB2-424E-251FF25429C4}"/>
              </a:ext>
            </a:extLst>
          </p:cNvPr>
          <p:cNvSpPr txBox="1"/>
          <p:nvPr/>
        </p:nvSpPr>
        <p:spPr>
          <a:xfrm>
            <a:off x="1268227" y="3040986"/>
            <a:ext cx="460513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2800" b="1" i="0" u="none" strike="noStrike" cap="none" spc="0" normalizeH="0" baseline="0" dirty="0">
                <a:ln>
                  <a:noFill/>
                </a:ln>
                <a:solidFill>
                  <a:srgbClr val="18413E"/>
                </a:solidFill>
                <a:effectLst/>
                <a:uFillTx/>
                <a:latin typeface="+mj-lt"/>
                <a:ea typeface="+mj-ea"/>
                <a:cs typeface="+mj-cs"/>
                <a:sym typeface="Calibri"/>
              </a:rPr>
              <a:t>What is oral communication?</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4" name="Picture Placeholder 23" descr="Picture Placeholder 23"/>
          <p:cNvPicPr>
            <a:picLocks noGrp="1" noChangeAspect="1"/>
          </p:cNvPicPr>
          <p:nvPr>
            <p:ph type="pic" idx="21"/>
          </p:nvPr>
        </p:nvPicPr>
        <p:blipFill>
          <a:blip r:embed="rId2"/>
          <a:stretch>
            <a:fillRect/>
          </a:stretch>
        </p:blipFill>
        <p:spPr>
          <a:prstGeom prst="rect">
            <a:avLst/>
          </a:prstGeom>
        </p:spPr>
      </p:pic>
      <p:sp>
        <p:nvSpPr>
          <p:cNvPr id="275" name="Rectangle 5"/>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278" name="Rectangle 11"/>
          <p:cNvSpPr/>
          <p:nvPr/>
        </p:nvSpPr>
        <p:spPr>
          <a:xfrm>
            <a:off x="0" y="-30"/>
            <a:ext cx="12192001" cy="3986076"/>
          </a:xfrm>
          <a:prstGeom prst="rect">
            <a:avLst/>
          </a:prstGeom>
          <a:solidFill>
            <a:srgbClr val="18413E">
              <a:alpha val="80000"/>
            </a:srgbClr>
          </a:solidFill>
          <a:ln w="12700">
            <a:miter lim="400000"/>
          </a:ln>
        </p:spPr>
        <p:txBody>
          <a:bodyPr lIns="45719" rIns="45719" anchor="ctr"/>
          <a:lstStyle/>
          <a:p>
            <a:pPr algn="ctr">
              <a:defRPr>
                <a:solidFill>
                  <a:srgbClr val="FFFFFF"/>
                </a:solidFill>
              </a:defRPr>
            </a:pPr>
            <a:endParaRPr/>
          </a:p>
        </p:txBody>
      </p:sp>
      <p:sp>
        <p:nvSpPr>
          <p:cNvPr id="282" name="TextBox 15"/>
          <p:cNvSpPr txBox="1"/>
          <p:nvPr/>
        </p:nvSpPr>
        <p:spPr>
          <a:xfrm>
            <a:off x="687518" y="1508557"/>
            <a:ext cx="5625410" cy="132343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b="1">
                <a:solidFill>
                  <a:srgbClr val="FFFFFF"/>
                </a:solidFill>
                <a:latin typeface="+mn-lt"/>
                <a:ea typeface="+mn-ea"/>
                <a:cs typeface="+mn-cs"/>
                <a:sym typeface="Helvetica"/>
              </a:defRPr>
            </a:lvl1pPr>
          </a:lstStyle>
          <a:p>
            <a:r>
              <a:rPr lang="en-US" dirty="0"/>
              <a:t>Types of Oral Communication</a:t>
            </a:r>
            <a:endParaRPr dirty="0"/>
          </a:p>
        </p:txBody>
      </p:sp>
      <p:sp>
        <p:nvSpPr>
          <p:cNvPr id="284" name="TextBox 18"/>
          <p:cNvSpPr txBox="1"/>
          <p:nvPr/>
        </p:nvSpPr>
        <p:spPr>
          <a:xfrm>
            <a:off x="816584" y="4816478"/>
            <a:ext cx="2440182" cy="584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solidFill>
                  <a:srgbClr val="18413E"/>
                </a:solidFill>
                <a:latin typeface="+mn-lt"/>
                <a:ea typeface="+mn-ea"/>
                <a:cs typeface="+mn-cs"/>
                <a:sym typeface="Helvetica"/>
              </a:defRPr>
            </a:lvl1pPr>
          </a:lstStyle>
          <a:p>
            <a:r>
              <a:rPr lang="en-US" dirty="0"/>
              <a:t>Face to face communication</a:t>
            </a:r>
            <a:endParaRPr dirty="0"/>
          </a:p>
        </p:txBody>
      </p:sp>
      <p:sp>
        <p:nvSpPr>
          <p:cNvPr id="286" name="TextBox 21"/>
          <p:cNvSpPr txBox="1"/>
          <p:nvPr/>
        </p:nvSpPr>
        <p:spPr>
          <a:xfrm>
            <a:off x="3528335" y="4816478"/>
            <a:ext cx="2440181"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solidFill>
                  <a:srgbClr val="18413E"/>
                </a:solidFill>
                <a:latin typeface="+mn-lt"/>
                <a:ea typeface="+mn-ea"/>
                <a:cs typeface="+mn-cs"/>
                <a:sym typeface="Helvetica"/>
              </a:defRPr>
            </a:lvl1pPr>
          </a:lstStyle>
          <a:p>
            <a:r>
              <a:rPr lang="en-US" dirty="0"/>
              <a:t>Public speech</a:t>
            </a:r>
            <a:endParaRPr dirty="0"/>
          </a:p>
        </p:txBody>
      </p:sp>
      <p:sp>
        <p:nvSpPr>
          <p:cNvPr id="288" name="TextBox 30"/>
          <p:cNvSpPr txBox="1"/>
          <p:nvPr/>
        </p:nvSpPr>
        <p:spPr>
          <a:xfrm>
            <a:off x="6359593" y="4816478"/>
            <a:ext cx="2440181"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solidFill>
                  <a:srgbClr val="18413E"/>
                </a:solidFill>
                <a:latin typeface="+mn-lt"/>
                <a:ea typeface="+mn-ea"/>
                <a:cs typeface="+mn-cs"/>
                <a:sym typeface="Helvetica"/>
              </a:defRPr>
            </a:lvl1pPr>
          </a:lstStyle>
          <a:p>
            <a:r>
              <a:rPr lang="en-US" dirty="0"/>
              <a:t>Interview</a:t>
            </a:r>
            <a:endParaRPr dirty="0"/>
          </a:p>
        </p:txBody>
      </p:sp>
      <p:sp>
        <p:nvSpPr>
          <p:cNvPr id="290" name="TextBox 33"/>
          <p:cNvSpPr txBox="1"/>
          <p:nvPr/>
        </p:nvSpPr>
        <p:spPr>
          <a:xfrm>
            <a:off x="9071342" y="4816478"/>
            <a:ext cx="2440181" cy="338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b="1">
                <a:solidFill>
                  <a:srgbClr val="18413E"/>
                </a:solidFill>
                <a:latin typeface="+mn-lt"/>
                <a:ea typeface="+mn-ea"/>
                <a:cs typeface="+mn-cs"/>
                <a:sym typeface="Helvetica"/>
              </a:defRPr>
            </a:lvl1pPr>
          </a:lstStyle>
          <a:p>
            <a:r>
              <a:rPr lang="en-US" dirty="0"/>
              <a:t>Meetings</a:t>
            </a:r>
            <a:endParaRPr dirty="0"/>
          </a:p>
        </p:txBody>
      </p:sp>
      <p:sp>
        <p:nvSpPr>
          <p:cNvPr id="291" name="Rectangle 35"/>
          <p:cNvSpPr/>
          <p:nvPr/>
        </p:nvSpPr>
        <p:spPr>
          <a:xfrm>
            <a:off x="0" y="3986074"/>
            <a:ext cx="12192000" cy="166977"/>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292" name="Oval 36"/>
          <p:cNvSpPr/>
          <p:nvPr/>
        </p:nvSpPr>
        <p:spPr>
          <a:xfrm>
            <a:off x="892206" y="3643045"/>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293" name="Oval 37"/>
          <p:cNvSpPr/>
          <p:nvPr/>
        </p:nvSpPr>
        <p:spPr>
          <a:xfrm>
            <a:off x="3603955" y="3643045"/>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294" name="Oval 38"/>
          <p:cNvSpPr/>
          <p:nvPr/>
        </p:nvSpPr>
        <p:spPr>
          <a:xfrm>
            <a:off x="6435214" y="3643045"/>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sp>
        <p:nvSpPr>
          <p:cNvPr id="295" name="Oval 39"/>
          <p:cNvSpPr/>
          <p:nvPr/>
        </p:nvSpPr>
        <p:spPr>
          <a:xfrm>
            <a:off x="9146964" y="3643045"/>
            <a:ext cx="879629" cy="838127"/>
          </a:xfrm>
          <a:prstGeom prst="ellipse">
            <a:avLst/>
          </a:prstGeom>
          <a:solidFill>
            <a:srgbClr val="FFFFFF"/>
          </a:solidFill>
          <a:ln w="127000">
            <a:solidFill>
              <a:schemeClr val="accent4"/>
            </a:solidFill>
            <a:miter/>
          </a:ln>
          <a:effectLst>
            <a:outerShdw blurRad="571500" dist="279400" dir="1500000" rotWithShape="0">
              <a:srgbClr val="262626">
                <a:alpha val="17000"/>
              </a:srgbClr>
            </a:outerShdw>
          </a:effectLst>
        </p:spPr>
        <p:txBody>
          <a:bodyPr lIns="45719" rIns="45719" anchor="ctr"/>
          <a:lstStyle/>
          <a:p>
            <a:pPr algn="ctr">
              <a:defRPr>
                <a:solidFill>
                  <a:srgbClr val="FFFFFF"/>
                </a:solidFill>
              </a:defRPr>
            </a:pPr>
            <a:endParaRPr/>
          </a:p>
        </p:txBody>
      </p:sp>
      <p:grpSp>
        <p:nvGrpSpPr>
          <p:cNvPr id="314" name="Graphic 31"/>
          <p:cNvGrpSpPr/>
          <p:nvPr/>
        </p:nvGrpSpPr>
        <p:grpSpPr>
          <a:xfrm>
            <a:off x="3833945" y="3891513"/>
            <a:ext cx="407077" cy="360782"/>
            <a:chOff x="0" y="0"/>
            <a:chExt cx="407076" cy="360781"/>
          </a:xfrm>
        </p:grpSpPr>
        <p:sp>
          <p:nvSpPr>
            <p:cNvPr id="305" name="Freeform: Shape 41"/>
            <p:cNvSpPr/>
            <p:nvPr/>
          </p:nvSpPr>
          <p:spPr>
            <a:xfrm>
              <a:off x="150548" y="251141"/>
              <a:ext cx="43562" cy="42544"/>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6" name="Freeform: Shape 42"/>
            <p:cNvSpPr/>
            <p:nvPr/>
          </p:nvSpPr>
          <p:spPr>
            <a:xfrm>
              <a:off x="128815" y="299542"/>
              <a:ext cx="86358" cy="42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88"/>
                  </a:lnTo>
                  <a:cubicBezTo>
                    <a:pt x="21582" y="9104"/>
                    <a:pt x="21186" y="7522"/>
                    <a:pt x="20520" y="6478"/>
                  </a:cubicBezTo>
                  <a:cubicBezTo>
                    <a:pt x="18954" y="4083"/>
                    <a:pt x="17163" y="2334"/>
                    <a:pt x="15252" y="1334"/>
                  </a:cubicBezTo>
                  <a:cubicBezTo>
                    <a:pt x="13809" y="455"/>
                    <a:pt x="12309" y="5"/>
                    <a:pt x="10800" y="0"/>
                  </a:cubicBezTo>
                  <a:cubicBezTo>
                    <a:pt x="9293" y="46"/>
                    <a:pt x="7795" y="495"/>
                    <a:pt x="6348" y="1334"/>
                  </a:cubicBezTo>
                  <a:cubicBezTo>
                    <a:pt x="4458" y="2444"/>
                    <a:pt x="2677" y="4184"/>
                    <a:pt x="1080" y="6478"/>
                  </a:cubicBezTo>
                  <a:cubicBezTo>
                    <a:pt x="414" y="7522"/>
                    <a:pt x="18" y="9104"/>
                    <a:pt x="0" y="10788"/>
                  </a:cubicBezTo>
                  <a:lnTo>
                    <a:pt x="0" y="2160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7" name="Freeform: Shape 43"/>
            <p:cNvSpPr/>
            <p:nvPr/>
          </p:nvSpPr>
          <p:spPr>
            <a:xfrm>
              <a:off x="245828" y="251141"/>
              <a:ext cx="43563" cy="42544"/>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8" name="Freeform: Shape 44"/>
            <p:cNvSpPr/>
            <p:nvPr/>
          </p:nvSpPr>
          <p:spPr>
            <a:xfrm>
              <a:off x="224767" y="299542"/>
              <a:ext cx="86357" cy="42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88"/>
                  </a:lnTo>
                  <a:cubicBezTo>
                    <a:pt x="21582" y="9104"/>
                    <a:pt x="21186" y="7522"/>
                    <a:pt x="20520" y="6478"/>
                  </a:cubicBezTo>
                  <a:cubicBezTo>
                    <a:pt x="18954" y="4083"/>
                    <a:pt x="17163" y="2334"/>
                    <a:pt x="15252" y="1334"/>
                  </a:cubicBezTo>
                  <a:cubicBezTo>
                    <a:pt x="13809" y="455"/>
                    <a:pt x="12309" y="5"/>
                    <a:pt x="10800" y="0"/>
                  </a:cubicBezTo>
                  <a:cubicBezTo>
                    <a:pt x="9293" y="46"/>
                    <a:pt x="7795" y="495"/>
                    <a:pt x="6348" y="1334"/>
                  </a:cubicBezTo>
                  <a:cubicBezTo>
                    <a:pt x="4458" y="2444"/>
                    <a:pt x="2677" y="4184"/>
                    <a:pt x="1080" y="6478"/>
                  </a:cubicBezTo>
                  <a:cubicBezTo>
                    <a:pt x="414" y="7522"/>
                    <a:pt x="18" y="9104"/>
                    <a:pt x="0" y="10788"/>
                  </a:cubicBezTo>
                  <a:lnTo>
                    <a:pt x="0" y="2160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309" name="Freeform: Shape 45"/>
            <p:cNvSpPr/>
            <p:nvPr/>
          </p:nvSpPr>
          <p:spPr>
            <a:xfrm>
              <a:off x="341780" y="251141"/>
              <a:ext cx="43563" cy="42544"/>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0" name="Freeform: Shape 46"/>
            <p:cNvSpPr/>
            <p:nvPr/>
          </p:nvSpPr>
          <p:spPr>
            <a:xfrm>
              <a:off x="320719" y="299542"/>
              <a:ext cx="86358" cy="4249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88"/>
                  </a:lnTo>
                  <a:cubicBezTo>
                    <a:pt x="21582" y="9104"/>
                    <a:pt x="21186" y="7522"/>
                    <a:pt x="20520" y="6478"/>
                  </a:cubicBezTo>
                  <a:cubicBezTo>
                    <a:pt x="18954" y="4083"/>
                    <a:pt x="17163" y="2334"/>
                    <a:pt x="15252" y="1334"/>
                  </a:cubicBezTo>
                  <a:cubicBezTo>
                    <a:pt x="13809" y="455"/>
                    <a:pt x="12309" y="5"/>
                    <a:pt x="10800" y="0"/>
                  </a:cubicBezTo>
                  <a:cubicBezTo>
                    <a:pt x="9293" y="46"/>
                    <a:pt x="7795" y="495"/>
                    <a:pt x="6348" y="1334"/>
                  </a:cubicBezTo>
                  <a:cubicBezTo>
                    <a:pt x="4458" y="2444"/>
                    <a:pt x="2677" y="4184"/>
                    <a:pt x="1080" y="6478"/>
                  </a:cubicBezTo>
                  <a:cubicBezTo>
                    <a:pt x="414" y="7522"/>
                    <a:pt x="18" y="9104"/>
                    <a:pt x="0" y="10788"/>
                  </a:cubicBezTo>
                  <a:lnTo>
                    <a:pt x="0" y="21600"/>
                  </a:ln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1" name="Freeform: Shape 47"/>
            <p:cNvSpPr/>
            <p:nvPr/>
          </p:nvSpPr>
          <p:spPr>
            <a:xfrm>
              <a:off x="49847" y="47885"/>
              <a:ext cx="56997" cy="55665"/>
            </a:xfrm>
            <a:prstGeom prst="ellipse">
              <a:avLst/>
            </a:pr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2" name="Freeform: Shape 48"/>
            <p:cNvSpPr/>
            <p:nvPr/>
          </p:nvSpPr>
          <p:spPr>
            <a:xfrm>
              <a:off x="0" y="62950"/>
              <a:ext cx="248490" cy="297832"/>
            </a:xfrm>
            <a:custGeom>
              <a:avLst/>
              <a:gdLst/>
              <a:ahLst/>
              <a:cxnLst>
                <a:cxn ang="0">
                  <a:pos x="wd2" y="hd2"/>
                </a:cxn>
                <a:cxn ang="5400000">
                  <a:pos x="wd2" y="hd2"/>
                </a:cxn>
                <a:cxn ang="10800000">
                  <a:pos x="wd2" y="hd2"/>
                </a:cxn>
                <a:cxn ang="16200000">
                  <a:pos x="wd2" y="hd2"/>
                </a:cxn>
              </a:cxnLst>
              <a:rect l="0" t="0" r="r" b="b"/>
              <a:pathLst>
                <a:path w="21538" h="21551" extrusionOk="0">
                  <a:moveTo>
                    <a:pt x="21357" y="147"/>
                  </a:moveTo>
                  <a:cubicBezTo>
                    <a:pt x="21113" y="-49"/>
                    <a:pt x="20720" y="-49"/>
                    <a:pt x="20476" y="147"/>
                  </a:cubicBezTo>
                  <a:lnTo>
                    <a:pt x="15103" y="4528"/>
                  </a:lnTo>
                  <a:cubicBezTo>
                    <a:pt x="14674" y="4429"/>
                    <a:pt x="14212" y="4525"/>
                    <a:pt x="13893" y="4779"/>
                  </a:cubicBezTo>
                  <a:cubicBezTo>
                    <a:pt x="13806" y="4850"/>
                    <a:pt x="12255" y="6918"/>
                    <a:pt x="12255" y="6918"/>
                  </a:cubicBezTo>
                  <a:lnTo>
                    <a:pt x="11789" y="5301"/>
                  </a:lnTo>
                  <a:cubicBezTo>
                    <a:pt x="11727" y="5092"/>
                    <a:pt x="11600" y="4901"/>
                    <a:pt x="11419" y="4745"/>
                  </a:cubicBezTo>
                  <a:cubicBezTo>
                    <a:pt x="10652" y="4240"/>
                    <a:pt x="9770" y="3864"/>
                    <a:pt x="8824" y="3640"/>
                  </a:cubicBezTo>
                  <a:cubicBezTo>
                    <a:pt x="8155" y="3523"/>
                    <a:pt x="7474" y="3456"/>
                    <a:pt x="6791" y="3440"/>
                  </a:cubicBezTo>
                  <a:cubicBezTo>
                    <a:pt x="6101" y="3448"/>
                    <a:pt x="5415" y="3533"/>
                    <a:pt x="4753" y="3690"/>
                  </a:cubicBezTo>
                  <a:cubicBezTo>
                    <a:pt x="3798" y="3895"/>
                    <a:pt x="2912" y="4272"/>
                    <a:pt x="2162" y="4796"/>
                  </a:cubicBezTo>
                  <a:cubicBezTo>
                    <a:pt x="1980" y="4951"/>
                    <a:pt x="1852" y="5143"/>
                    <a:pt x="1792" y="5352"/>
                  </a:cubicBezTo>
                  <a:cubicBezTo>
                    <a:pt x="1792" y="5352"/>
                    <a:pt x="0" y="11488"/>
                    <a:pt x="0" y="11590"/>
                  </a:cubicBezTo>
                  <a:cubicBezTo>
                    <a:pt x="0" y="12152"/>
                    <a:pt x="559" y="12607"/>
                    <a:pt x="1248" y="12607"/>
                  </a:cubicBezTo>
                  <a:cubicBezTo>
                    <a:pt x="1800" y="12596"/>
                    <a:pt x="2277" y="12289"/>
                    <a:pt x="2420" y="11855"/>
                  </a:cubicBezTo>
                  <a:lnTo>
                    <a:pt x="3718" y="7477"/>
                  </a:lnTo>
                  <a:lnTo>
                    <a:pt x="3718" y="21551"/>
                  </a:lnTo>
                  <a:lnTo>
                    <a:pt x="6175" y="21551"/>
                  </a:lnTo>
                  <a:lnTo>
                    <a:pt x="6175" y="12495"/>
                  </a:lnTo>
                  <a:lnTo>
                    <a:pt x="7423" y="12495"/>
                  </a:lnTo>
                  <a:lnTo>
                    <a:pt x="7423" y="21551"/>
                  </a:lnTo>
                  <a:lnTo>
                    <a:pt x="9876" y="21551"/>
                  </a:lnTo>
                  <a:lnTo>
                    <a:pt x="9876" y="7413"/>
                  </a:lnTo>
                  <a:lnTo>
                    <a:pt x="10334" y="9007"/>
                  </a:lnTo>
                  <a:cubicBezTo>
                    <a:pt x="10365" y="9117"/>
                    <a:pt x="10455" y="9210"/>
                    <a:pt x="10579" y="9261"/>
                  </a:cubicBezTo>
                  <a:cubicBezTo>
                    <a:pt x="11057" y="9560"/>
                    <a:pt x="11640" y="9727"/>
                    <a:pt x="12242" y="9739"/>
                  </a:cubicBezTo>
                  <a:cubicBezTo>
                    <a:pt x="12635" y="9784"/>
                    <a:pt x="13023" y="9640"/>
                    <a:pt x="13240" y="9369"/>
                  </a:cubicBezTo>
                  <a:lnTo>
                    <a:pt x="15777" y="5979"/>
                  </a:lnTo>
                  <a:cubicBezTo>
                    <a:pt x="15939" y="5771"/>
                    <a:pt x="16000" y="5520"/>
                    <a:pt x="15947" y="5277"/>
                  </a:cubicBezTo>
                  <a:lnTo>
                    <a:pt x="21353" y="870"/>
                  </a:lnTo>
                  <a:cubicBezTo>
                    <a:pt x="21598" y="671"/>
                    <a:pt x="21600" y="348"/>
                    <a:pt x="21357" y="147"/>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sp>
          <p:nvSpPr>
            <p:cNvPr id="313" name="Freeform: Shape 49"/>
            <p:cNvSpPr/>
            <p:nvPr/>
          </p:nvSpPr>
          <p:spPr>
            <a:xfrm>
              <a:off x="90434" y="0"/>
              <a:ext cx="273463" cy="192105"/>
            </a:xfrm>
            <a:custGeom>
              <a:avLst/>
              <a:gdLst/>
              <a:ahLst/>
              <a:cxnLst>
                <a:cxn ang="0">
                  <a:pos x="wd2" y="hd2"/>
                </a:cxn>
                <a:cxn ang="5400000">
                  <a:pos x="wd2" y="hd2"/>
                </a:cxn>
                <a:cxn ang="10800000">
                  <a:pos x="wd2" y="hd2"/>
                </a:cxn>
                <a:cxn ang="16200000">
                  <a:pos x="wd2" y="hd2"/>
                </a:cxn>
              </a:cxnLst>
              <a:rect l="0" t="0" r="r" b="b"/>
              <a:pathLst>
                <a:path w="21600" h="21600" extrusionOk="0">
                  <a:moveTo>
                    <a:pt x="20084" y="0"/>
                  </a:moveTo>
                  <a:lnTo>
                    <a:pt x="1516" y="0"/>
                  </a:lnTo>
                  <a:cubicBezTo>
                    <a:pt x="679" y="0"/>
                    <a:pt x="0" y="943"/>
                    <a:pt x="0" y="2107"/>
                  </a:cubicBezTo>
                  <a:lnTo>
                    <a:pt x="0" y="4004"/>
                  </a:lnTo>
                  <a:cubicBezTo>
                    <a:pt x="579" y="4223"/>
                    <a:pt x="1104" y="4661"/>
                    <a:pt x="1516" y="5268"/>
                  </a:cubicBezTo>
                  <a:lnTo>
                    <a:pt x="1516" y="2107"/>
                  </a:lnTo>
                  <a:lnTo>
                    <a:pt x="20084" y="2107"/>
                  </a:lnTo>
                  <a:lnTo>
                    <a:pt x="20084" y="19493"/>
                  </a:lnTo>
                  <a:lnTo>
                    <a:pt x="7151" y="19493"/>
                  </a:lnTo>
                  <a:lnTo>
                    <a:pt x="6226" y="21600"/>
                  </a:lnTo>
                  <a:lnTo>
                    <a:pt x="20084" y="21600"/>
                  </a:lnTo>
                  <a:cubicBezTo>
                    <a:pt x="20921" y="21600"/>
                    <a:pt x="21600" y="20657"/>
                    <a:pt x="21600" y="19493"/>
                  </a:cubicBezTo>
                  <a:lnTo>
                    <a:pt x="21600" y="2107"/>
                  </a:lnTo>
                  <a:cubicBezTo>
                    <a:pt x="21600" y="943"/>
                    <a:pt x="20921" y="0"/>
                    <a:pt x="20084" y="0"/>
                  </a:cubicBezTo>
                  <a:close/>
                </a:path>
              </a:pathLst>
            </a:custGeom>
            <a:solidFill>
              <a:srgbClr val="000000"/>
            </a:solidFill>
            <a:ln w="12700" cap="flat">
              <a:noFill/>
              <a:miter lim="400000"/>
            </a:ln>
            <a:effectLst/>
          </p:spPr>
          <p:txBody>
            <a:bodyPr wrap="square" lIns="45719" tIns="45719" rIns="45719" bIns="45719" numCol="1" anchor="ctr">
              <a:noAutofit/>
            </a:bodyPr>
            <a:lstStyle/>
            <a:p>
              <a:endParaRPr/>
            </a:p>
          </p:txBody>
        </p:sp>
      </p:grpSp>
      <p:grpSp>
        <p:nvGrpSpPr>
          <p:cNvPr id="11" name="Group 10">
            <a:extLst>
              <a:ext uri="{FF2B5EF4-FFF2-40B4-BE49-F238E27FC236}">
                <a16:creationId xmlns:a16="http://schemas.microsoft.com/office/drawing/2014/main" id="{F1E20673-BD44-0A39-73DC-C223F54E4F91}"/>
              </a:ext>
            </a:extLst>
          </p:cNvPr>
          <p:cNvGrpSpPr/>
          <p:nvPr/>
        </p:nvGrpSpPr>
        <p:grpSpPr>
          <a:xfrm>
            <a:off x="9833" y="-685780"/>
            <a:ext cx="12182934" cy="4854248"/>
            <a:chOff x="0" y="-666120"/>
            <a:chExt cx="12182934" cy="4854248"/>
          </a:xfrm>
        </p:grpSpPr>
        <p:pic>
          <p:nvPicPr>
            <p:cNvPr id="5" name="Picture 4">
              <a:extLst>
                <a:ext uri="{FF2B5EF4-FFF2-40B4-BE49-F238E27FC236}">
                  <a16:creationId xmlns:a16="http://schemas.microsoft.com/office/drawing/2014/main" id="{844EE381-200B-681E-5D0F-606ACB8114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9125" y="-666120"/>
              <a:ext cx="9523809" cy="4854248"/>
            </a:xfrm>
            <a:prstGeom prst="rect">
              <a:avLst/>
            </a:prstGeom>
          </p:spPr>
        </p:pic>
        <p:cxnSp>
          <p:nvCxnSpPr>
            <p:cNvPr id="7" name="Straight Connector 6">
              <a:extLst>
                <a:ext uri="{FF2B5EF4-FFF2-40B4-BE49-F238E27FC236}">
                  <a16:creationId xmlns:a16="http://schemas.microsoft.com/office/drawing/2014/main" id="{99221003-DB29-7090-6FB1-1C39BBF760CF}"/>
                </a:ext>
              </a:extLst>
            </p:cNvPr>
            <p:cNvCxnSpPr>
              <a:cxnSpLocks/>
            </p:cNvCxnSpPr>
            <p:nvPr/>
          </p:nvCxnSpPr>
          <p:spPr>
            <a:xfrm flipH="1">
              <a:off x="0" y="3477640"/>
              <a:ext cx="2659125" cy="0"/>
            </a:xfrm>
            <a:prstGeom prst="line">
              <a:avLst/>
            </a:prstGeom>
            <a:ln w="22225">
              <a:solidFill>
                <a:schemeClr val="bg1"/>
              </a:solidFill>
            </a:ln>
          </p:spPr>
          <p:style>
            <a:lnRef idx="1">
              <a:schemeClr val="dk1"/>
            </a:lnRef>
            <a:fillRef idx="0">
              <a:schemeClr val="dk1"/>
            </a:fillRef>
            <a:effectRef idx="0">
              <a:schemeClr val="dk1"/>
            </a:effectRef>
            <a:fontRef idx="minor">
              <a:schemeClr val="tx1"/>
            </a:fontRef>
          </p:style>
        </p:cxnSp>
      </p:grpSp>
      <p:pic>
        <p:nvPicPr>
          <p:cNvPr id="10" name="Picture 9">
            <a:extLst>
              <a:ext uri="{FF2B5EF4-FFF2-40B4-BE49-F238E27FC236}">
                <a16:creationId xmlns:a16="http://schemas.microsoft.com/office/drawing/2014/main" id="{3FF1F8BA-C804-2FEC-B5F2-6EF4F67B1D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6111" y="3800384"/>
            <a:ext cx="467946" cy="467946"/>
          </a:xfrm>
          <a:prstGeom prst="rect">
            <a:avLst/>
          </a:prstGeom>
        </p:spPr>
      </p:pic>
      <p:pic>
        <p:nvPicPr>
          <p:cNvPr id="13" name="Picture 12">
            <a:extLst>
              <a:ext uri="{FF2B5EF4-FFF2-40B4-BE49-F238E27FC236}">
                <a16:creationId xmlns:a16="http://schemas.microsoft.com/office/drawing/2014/main" id="{D8EB4AB9-F19D-AE5B-E3FD-F96EAB789C3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6445" y="3814634"/>
            <a:ext cx="469815" cy="469815"/>
          </a:xfrm>
          <a:prstGeom prst="rect">
            <a:avLst/>
          </a:prstGeom>
        </p:spPr>
      </p:pic>
      <p:pic>
        <p:nvPicPr>
          <p:cNvPr id="15" name="Picture 14">
            <a:extLst>
              <a:ext uri="{FF2B5EF4-FFF2-40B4-BE49-F238E27FC236}">
                <a16:creationId xmlns:a16="http://schemas.microsoft.com/office/drawing/2014/main" id="{D705D2F3-43F2-E725-9574-F6F1615221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60432" y="3830992"/>
            <a:ext cx="421869" cy="421869"/>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9A21FDF9-4B96-77FF-969C-2D03E20A8789}"/>
              </a:ext>
            </a:extLst>
          </p:cNvPr>
          <p:cNvPicPr>
            <a:picLocks noGrp="1" noChangeAspect="1"/>
          </p:cNvPicPr>
          <p:nvPr>
            <p:ph type="pic" sz="half" idx="21"/>
          </p:nvPr>
        </p:nvPicPr>
        <p:blipFill rotWithShape="1">
          <a:blip r:embed="rId2">
            <a:extLst>
              <a:ext uri="{28A0092B-C50C-407E-A947-70E740481C1C}">
                <a14:useLocalDpi xmlns:a14="http://schemas.microsoft.com/office/drawing/2010/main" val="0"/>
              </a:ext>
            </a:extLst>
          </a:blip>
          <a:srcRect l="215" t="193" r="6446" b="17385"/>
          <a:stretch/>
        </p:blipFill>
        <p:spPr>
          <a:xfrm>
            <a:off x="-5376" y="2605545"/>
            <a:ext cx="6199699" cy="3651599"/>
          </a:xfrm>
        </p:spPr>
      </p:pic>
      <p:sp>
        <p:nvSpPr>
          <p:cNvPr id="318" name="Rectangle 5"/>
          <p:cNvSpPr/>
          <p:nvPr/>
        </p:nvSpPr>
        <p:spPr>
          <a:xfrm>
            <a:off x="0" y="6255894"/>
            <a:ext cx="12192000" cy="624037"/>
          </a:xfrm>
          <a:prstGeom prst="rect">
            <a:avLst/>
          </a:prstGeom>
          <a:solidFill>
            <a:srgbClr val="F2F2F2"/>
          </a:solidFill>
          <a:ln w="12700">
            <a:miter lim="400000"/>
          </a:ln>
        </p:spPr>
        <p:txBody>
          <a:bodyPr lIns="45719" rIns="45719" anchor="ctr"/>
          <a:lstStyle/>
          <a:p>
            <a:pPr algn="ctr">
              <a:defRPr>
                <a:solidFill>
                  <a:srgbClr val="FFFFFF"/>
                </a:solidFill>
              </a:defRPr>
            </a:pPr>
            <a:endParaRPr/>
          </a:p>
        </p:txBody>
      </p:sp>
      <p:sp>
        <p:nvSpPr>
          <p:cNvPr id="8" name="Rectangle 7">
            <a:extLst>
              <a:ext uri="{FF2B5EF4-FFF2-40B4-BE49-F238E27FC236}">
                <a16:creationId xmlns:a16="http://schemas.microsoft.com/office/drawing/2014/main" id="{08F6CEC6-65B3-0078-5013-AB9F9BCDEA0A}"/>
              </a:ext>
            </a:extLst>
          </p:cNvPr>
          <p:cNvSpPr/>
          <p:nvPr/>
        </p:nvSpPr>
        <p:spPr>
          <a:xfrm>
            <a:off x="-9832" y="0"/>
            <a:ext cx="6199699" cy="2605545"/>
          </a:xfrm>
          <a:prstGeom prst="rect">
            <a:avLst/>
          </a:prstGeom>
          <a:solidFill>
            <a:srgbClr val="FFC0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j-lt"/>
              <a:ea typeface="+mj-ea"/>
              <a:cs typeface="+mj-cs"/>
              <a:sym typeface="Calibri"/>
            </a:endParaRPr>
          </a:p>
        </p:txBody>
      </p:sp>
      <p:sp>
        <p:nvSpPr>
          <p:cNvPr id="326" name="TextBox 15"/>
          <p:cNvSpPr txBox="1"/>
          <p:nvPr/>
        </p:nvSpPr>
        <p:spPr>
          <a:xfrm>
            <a:off x="7414318" y="1755080"/>
            <a:ext cx="4220150" cy="3347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latin typeface="+mn-lt"/>
                <a:ea typeface="+mn-ea"/>
                <a:cs typeface="+mn-cs"/>
                <a:sym typeface="Helvetica"/>
              </a:defRPr>
            </a:lvl1pPr>
          </a:lstStyle>
          <a:p>
            <a:pPr marL="285750" indent="-285750">
              <a:lnSpc>
                <a:spcPct val="150000"/>
              </a:lnSpc>
              <a:buFont typeface="Arial" panose="020B0604020202020204" pitchFamily="34" charset="0"/>
              <a:buChar char="•"/>
            </a:pPr>
            <a:r>
              <a:rPr lang="en-US" sz="2400" dirty="0"/>
              <a:t>More Powerful</a:t>
            </a:r>
          </a:p>
          <a:p>
            <a:pPr marL="285750" indent="-285750">
              <a:lnSpc>
                <a:spcPct val="150000"/>
              </a:lnSpc>
              <a:buFont typeface="Arial" panose="020B0604020202020204" pitchFamily="34" charset="0"/>
              <a:buChar char="•"/>
            </a:pPr>
            <a:r>
              <a:rPr lang="en-US" sz="2400" dirty="0"/>
              <a:t>More Suitable</a:t>
            </a:r>
          </a:p>
          <a:p>
            <a:pPr marL="285750" indent="-285750">
              <a:lnSpc>
                <a:spcPct val="150000"/>
              </a:lnSpc>
              <a:buFont typeface="Arial" panose="020B0604020202020204" pitchFamily="34" charset="0"/>
              <a:buChar char="•"/>
            </a:pPr>
            <a:r>
              <a:rPr lang="en-US" sz="2400" dirty="0"/>
              <a:t>Motivational</a:t>
            </a:r>
          </a:p>
          <a:p>
            <a:pPr marL="285750" indent="-285750">
              <a:lnSpc>
                <a:spcPct val="150000"/>
              </a:lnSpc>
              <a:buFont typeface="Arial" panose="020B0604020202020204" pitchFamily="34" charset="0"/>
              <a:buChar char="•"/>
            </a:pPr>
            <a:r>
              <a:rPr lang="en-US" sz="2400" dirty="0"/>
              <a:t>Immediate Feedback</a:t>
            </a:r>
          </a:p>
          <a:p>
            <a:pPr marL="285750" indent="-285750">
              <a:lnSpc>
                <a:spcPct val="150000"/>
              </a:lnSpc>
              <a:buFont typeface="Arial" panose="020B0604020202020204" pitchFamily="34" charset="0"/>
              <a:buChar char="•"/>
            </a:pPr>
            <a:r>
              <a:rPr lang="en-US" sz="2400" dirty="0"/>
              <a:t>Time Saving</a:t>
            </a:r>
          </a:p>
          <a:p>
            <a:pPr marL="285750" indent="-285750">
              <a:lnSpc>
                <a:spcPct val="150000"/>
              </a:lnSpc>
              <a:buFont typeface="Arial" panose="020B0604020202020204" pitchFamily="34" charset="0"/>
              <a:buChar char="•"/>
            </a:pPr>
            <a:r>
              <a:rPr lang="en-US" sz="2400" dirty="0"/>
              <a:t>Flexibility</a:t>
            </a:r>
            <a:endParaRPr sz="2400" dirty="0"/>
          </a:p>
        </p:txBody>
      </p:sp>
      <p:sp>
        <p:nvSpPr>
          <p:cNvPr id="324" name="TextBox 11"/>
          <p:cNvSpPr txBox="1"/>
          <p:nvPr/>
        </p:nvSpPr>
        <p:spPr>
          <a:xfrm>
            <a:off x="1072512" y="905540"/>
            <a:ext cx="525946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200" b="1">
                <a:solidFill>
                  <a:srgbClr val="18413E"/>
                </a:solidFill>
                <a:latin typeface="+mn-lt"/>
                <a:ea typeface="+mn-ea"/>
                <a:cs typeface="+mn-cs"/>
                <a:sym typeface="Helvetica"/>
              </a:defRPr>
            </a:lvl1pPr>
          </a:lstStyle>
          <a:p>
            <a:r>
              <a:rPr lang="en-US" dirty="0"/>
              <a:t>Advantages of </a:t>
            </a:r>
          </a:p>
          <a:p>
            <a:r>
              <a:rPr lang="en-US" dirty="0"/>
              <a:t>Oral Communication</a:t>
            </a:r>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5D92521-7D5E-67C3-09B7-5B7B322E5C65}"/>
              </a:ext>
            </a:extLst>
          </p:cNvPr>
          <p:cNvPicPr>
            <a:picLocks noGrp="1" noChangeAspect="1"/>
          </p:cNvPicPr>
          <p:nvPr>
            <p:ph type="pic" sz="half" idx="21"/>
          </p:nvPr>
        </p:nvPicPr>
        <p:blipFill>
          <a:blip r:embed="rId2">
            <a:extLst>
              <a:ext uri="{28A0092B-C50C-407E-A947-70E740481C1C}">
                <a14:useLocalDpi xmlns:a14="http://schemas.microsoft.com/office/drawing/2010/main" val="0"/>
              </a:ext>
            </a:extLst>
          </a:blip>
          <a:srcRect l="20793" r="20793"/>
          <a:stretch>
            <a:fillRect/>
          </a:stretch>
        </p:blipFill>
        <p:spPr>
          <a:xfrm>
            <a:off x="7704138" y="2081718"/>
            <a:ext cx="4487862" cy="4776281"/>
          </a:xfrm>
        </p:spPr>
      </p:pic>
      <p:sp>
        <p:nvSpPr>
          <p:cNvPr id="3" name="Rectangle 2">
            <a:extLst>
              <a:ext uri="{FF2B5EF4-FFF2-40B4-BE49-F238E27FC236}">
                <a16:creationId xmlns:a16="http://schemas.microsoft.com/office/drawing/2014/main" id="{0523C2DC-0638-65C5-A3D5-6DE063B472C4}"/>
              </a:ext>
            </a:extLst>
          </p:cNvPr>
          <p:cNvSpPr/>
          <p:nvPr/>
        </p:nvSpPr>
        <p:spPr>
          <a:xfrm>
            <a:off x="1" y="0"/>
            <a:ext cx="12191999" cy="2097594"/>
          </a:xfrm>
          <a:prstGeom prst="rect">
            <a:avLst/>
          </a:prstGeom>
          <a:solidFill>
            <a:srgbClr val="18413E"/>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mj-lt"/>
              <a:ea typeface="+mj-ea"/>
              <a:cs typeface="+mj-cs"/>
              <a:sym typeface="Calibri"/>
            </a:endParaRPr>
          </a:p>
        </p:txBody>
      </p:sp>
      <p:sp>
        <p:nvSpPr>
          <p:cNvPr id="4" name="TextBox 11">
            <a:extLst>
              <a:ext uri="{FF2B5EF4-FFF2-40B4-BE49-F238E27FC236}">
                <a16:creationId xmlns:a16="http://schemas.microsoft.com/office/drawing/2014/main" id="{7FFF5FEF-ECDF-0E34-DEA8-2D95D3DA88BD}"/>
              </a:ext>
            </a:extLst>
          </p:cNvPr>
          <p:cNvSpPr txBox="1"/>
          <p:nvPr/>
        </p:nvSpPr>
        <p:spPr>
          <a:xfrm>
            <a:off x="858502" y="661995"/>
            <a:ext cx="5259462" cy="10772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3200" b="1">
                <a:solidFill>
                  <a:srgbClr val="18413E"/>
                </a:solidFill>
                <a:latin typeface="+mn-lt"/>
                <a:ea typeface="+mn-ea"/>
                <a:cs typeface="+mn-cs"/>
                <a:sym typeface="Helvetica"/>
              </a:defRPr>
            </a:lvl1pPr>
          </a:lstStyle>
          <a:p>
            <a:r>
              <a:rPr lang="en-US" dirty="0">
                <a:solidFill>
                  <a:schemeClr val="bg1"/>
                </a:solidFill>
              </a:rPr>
              <a:t>Disadvantages of </a:t>
            </a:r>
          </a:p>
          <a:p>
            <a:r>
              <a:rPr lang="en-US" dirty="0">
                <a:solidFill>
                  <a:schemeClr val="bg1"/>
                </a:solidFill>
              </a:rPr>
              <a:t>Oral Communication</a:t>
            </a:r>
            <a:endParaRPr dirty="0">
              <a:solidFill>
                <a:schemeClr val="bg1"/>
              </a:solidFill>
            </a:endParaRPr>
          </a:p>
        </p:txBody>
      </p:sp>
      <p:sp>
        <p:nvSpPr>
          <p:cNvPr id="7" name="TextBox 15">
            <a:extLst>
              <a:ext uri="{FF2B5EF4-FFF2-40B4-BE49-F238E27FC236}">
                <a16:creationId xmlns:a16="http://schemas.microsoft.com/office/drawing/2014/main" id="{BDDA4391-9B01-2F03-C885-5F31422BA1E4}"/>
              </a:ext>
            </a:extLst>
          </p:cNvPr>
          <p:cNvSpPr txBox="1"/>
          <p:nvPr/>
        </p:nvSpPr>
        <p:spPr>
          <a:xfrm>
            <a:off x="1072512" y="2465199"/>
            <a:ext cx="4220150" cy="334784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400" b="1">
                <a:solidFill>
                  <a:srgbClr val="262626"/>
                </a:solidFill>
                <a:latin typeface="+mn-lt"/>
                <a:ea typeface="+mn-ea"/>
                <a:cs typeface="+mn-cs"/>
                <a:sym typeface="Helvetica"/>
              </a:defRPr>
            </a:lvl1pPr>
          </a:lstStyle>
          <a:p>
            <a:pPr marL="285750" indent="-285750">
              <a:lnSpc>
                <a:spcPct val="150000"/>
              </a:lnSpc>
              <a:buFont typeface="Arial" panose="020B0604020202020204" pitchFamily="34" charset="0"/>
              <a:buChar char="•"/>
            </a:pPr>
            <a:r>
              <a:rPr lang="en-US" sz="2400" dirty="0"/>
              <a:t>Create Misunderstanding</a:t>
            </a:r>
          </a:p>
          <a:p>
            <a:pPr marL="285750" indent="-285750">
              <a:lnSpc>
                <a:spcPct val="150000"/>
              </a:lnSpc>
              <a:buFont typeface="Arial" panose="020B0604020202020204" pitchFamily="34" charset="0"/>
              <a:buChar char="•"/>
            </a:pPr>
            <a:r>
              <a:rPr lang="en-US" sz="2400" dirty="0"/>
              <a:t>No Legal Validity</a:t>
            </a:r>
          </a:p>
          <a:p>
            <a:pPr marL="285750" indent="-285750">
              <a:lnSpc>
                <a:spcPct val="150000"/>
              </a:lnSpc>
              <a:buFont typeface="Arial" panose="020B0604020202020204" pitchFamily="34" charset="0"/>
              <a:buChar char="•"/>
            </a:pPr>
            <a:r>
              <a:rPr lang="en-US" sz="2400" dirty="0"/>
              <a:t>No Record</a:t>
            </a:r>
          </a:p>
          <a:p>
            <a:pPr marL="285750" indent="-285750">
              <a:lnSpc>
                <a:spcPct val="150000"/>
              </a:lnSpc>
              <a:buFont typeface="Arial" panose="020B0604020202020204" pitchFamily="34" charset="0"/>
              <a:buChar char="•"/>
            </a:pPr>
            <a:r>
              <a:rPr lang="en-US" sz="2400" dirty="0"/>
              <a:t>Lack of Secrecy</a:t>
            </a:r>
          </a:p>
          <a:p>
            <a:pPr marL="285750" indent="-285750">
              <a:lnSpc>
                <a:spcPct val="150000"/>
              </a:lnSpc>
              <a:buFont typeface="Arial" panose="020B0604020202020204" pitchFamily="34" charset="0"/>
              <a:buChar char="•"/>
            </a:pPr>
            <a:r>
              <a:rPr lang="en-US" sz="2400" dirty="0"/>
              <a:t>Late Decision</a:t>
            </a:r>
          </a:p>
          <a:p>
            <a:pPr marL="285750" indent="-285750">
              <a:lnSpc>
                <a:spcPct val="150000"/>
              </a:lnSpc>
              <a:buFont typeface="Arial" panose="020B0604020202020204" pitchFamily="34" charset="0"/>
              <a:buChar char="•"/>
            </a:pPr>
            <a:r>
              <a:rPr lang="en-US" sz="2400" dirty="0"/>
              <a:t>Defective</a:t>
            </a:r>
            <a:endParaRPr sz="2400" dirty="0"/>
          </a:p>
        </p:txBody>
      </p:sp>
    </p:spTree>
    <p:extLst>
      <p:ext uri="{BB962C8B-B14F-4D97-AF65-F5344CB8AC3E}">
        <p14:creationId xmlns:p14="http://schemas.microsoft.com/office/powerpoint/2010/main" val="34479625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Ion Boardroom</Template>
  <TotalTime>710</TotalTime>
  <Words>375</Words>
  <Application>Microsoft Office PowerPoint</Application>
  <PresentationFormat>Widescreen</PresentationFormat>
  <Paragraphs>81</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Abdur Razzak</cp:lastModifiedBy>
  <cp:revision>8</cp:revision>
  <dcterms:modified xsi:type="dcterms:W3CDTF">2022-11-16T15:17:25Z</dcterms:modified>
</cp:coreProperties>
</file>